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99FF66"/>
    <a:srgbClr val="FFFF99"/>
    <a:srgbClr val="F39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56" d="100"/>
          <a:sy n="56" d="100"/>
        </p:scale>
        <p:origin x="15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16801-C8CF-453D-BC9C-B12EF70C9F7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C928498-A650-4212-A459-2DE76B879326}">
      <dgm:prSet phldrT="[Text]" custT="1"/>
      <dgm:spPr>
        <a:solidFill>
          <a:srgbClr val="66FFFF"/>
        </a:solidFill>
      </dgm:spPr>
      <dgm:t>
        <a:bodyPr/>
        <a:lstStyle/>
        <a:p>
          <a:r>
            <a:rPr lang="tr-TR" sz="2000" dirty="0"/>
            <a:t>Ulusal</a:t>
          </a:r>
          <a:endParaRPr lang="en-GB" sz="2000" dirty="0"/>
        </a:p>
      </dgm:t>
    </dgm:pt>
    <dgm:pt modelId="{CE353E3A-A1F0-473B-8F06-1B57F1C1F277}" type="parTrans" cxnId="{DF5773DF-0AF5-4C7D-BDE9-05426622EC04}">
      <dgm:prSet/>
      <dgm:spPr/>
      <dgm:t>
        <a:bodyPr/>
        <a:lstStyle/>
        <a:p>
          <a:endParaRPr lang="en-GB"/>
        </a:p>
      </dgm:t>
    </dgm:pt>
    <dgm:pt modelId="{263C12D2-A04D-42A4-B557-F43195CC0EC1}" type="sibTrans" cxnId="{DF5773DF-0AF5-4C7D-BDE9-05426622EC04}">
      <dgm:prSet/>
      <dgm:spPr/>
      <dgm:t>
        <a:bodyPr/>
        <a:lstStyle/>
        <a:p>
          <a:endParaRPr lang="en-GB"/>
        </a:p>
      </dgm:t>
    </dgm:pt>
    <dgm:pt modelId="{B8383508-664A-4D60-98C5-D4FE05DF936E}">
      <dgm:prSet phldrT="[Text]" custT="1"/>
      <dgm:spPr>
        <a:solidFill>
          <a:srgbClr val="FFC000"/>
        </a:solidFill>
      </dgm:spPr>
      <dgm:t>
        <a:bodyPr/>
        <a:lstStyle/>
        <a:p>
          <a:r>
            <a:rPr lang="tr-TR" sz="2000" dirty="0"/>
            <a:t>Bölgesel</a:t>
          </a:r>
          <a:endParaRPr lang="en-GB" sz="2000" dirty="0"/>
        </a:p>
      </dgm:t>
    </dgm:pt>
    <dgm:pt modelId="{34BFE8F7-E8ED-4A77-82A1-873E876F9F13}" type="parTrans" cxnId="{266F85AB-4DD8-42CE-8A6C-8AD079C29287}">
      <dgm:prSet/>
      <dgm:spPr/>
      <dgm:t>
        <a:bodyPr/>
        <a:lstStyle/>
        <a:p>
          <a:endParaRPr lang="en-GB"/>
        </a:p>
      </dgm:t>
    </dgm:pt>
    <dgm:pt modelId="{E3E8BA8A-1924-4FF9-9CDF-950356BF658A}" type="sibTrans" cxnId="{266F85AB-4DD8-42CE-8A6C-8AD079C29287}">
      <dgm:prSet/>
      <dgm:spPr/>
      <dgm:t>
        <a:bodyPr/>
        <a:lstStyle/>
        <a:p>
          <a:endParaRPr lang="en-GB"/>
        </a:p>
      </dgm:t>
    </dgm:pt>
    <dgm:pt modelId="{2CD61A93-BEEE-428B-ACCC-E78AC772B72B}">
      <dgm:prSet phldrT="[Text]" custT="1"/>
      <dgm:spPr>
        <a:solidFill>
          <a:srgbClr val="92D050"/>
        </a:solidFill>
      </dgm:spPr>
      <dgm:t>
        <a:bodyPr/>
        <a:lstStyle/>
        <a:p>
          <a:r>
            <a:rPr lang="tr-TR" sz="2000" dirty="0"/>
            <a:t>Kooperatifler / Çiftçiler</a:t>
          </a:r>
          <a:endParaRPr lang="en-GB" sz="2000" dirty="0"/>
        </a:p>
      </dgm:t>
    </dgm:pt>
    <dgm:pt modelId="{5D3B558F-84C5-453C-A656-7E65A843923F}" type="parTrans" cxnId="{413CDA3D-6B52-4F20-A046-92F44C112482}">
      <dgm:prSet/>
      <dgm:spPr/>
      <dgm:t>
        <a:bodyPr/>
        <a:lstStyle/>
        <a:p>
          <a:endParaRPr lang="en-GB"/>
        </a:p>
      </dgm:t>
    </dgm:pt>
    <dgm:pt modelId="{097D3ACF-2F61-4CE6-B4C8-4C45C9BB0821}" type="sibTrans" cxnId="{413CDA3D-6B52-4F20-A046-92F44C112482}">
      <dgm:prSet/>
      <dgm:spPr/>
      <dgm:t>
        <a:bodyPr/>
        <a:lstStyle/>
        <a:p>
          <a:endParaRPr lang="en-GB"/>
        </a:p>
      </dgm:t>
    </dgm:pt>
    <dgm:pt modelId="{89008C91-EE3C-4210-965D-3620CF73BFFD}" type="pres">
      <dgm:prSet presAssocID="{7E016801-C8CF-453D-BC9C-B12EF70C9F75}" presName="Name0" presStyleCnt="0">
        <dgm:presLayoutVars>
          <dgm:dir/>
          <dgm:animLvl val="lvl"/>
          <dgm:resizeHandles val="exact"/>
        </dgm:presLayoutVars>
      </dgm:prSet>
      <dgm:spPr/>
    </dgm:pt>
    <dgm:pt modelId="{DF2E6EDA-4BD3-40B4-A63D-3BB2088AF3FB}" type="pres">
      <dgm:prSet presAssocID="{BC928498-A650-4212-A459-2DE76B879326}" presName="Name8" presStyleCnt="0"/>
      <dgm:spPr/>
    </dgm:pt>
    <dgm:pt modelId="{F16D0E09-7496-442E-88EA-D43EF7F05D8F}" type="pres">
      <dgm:prSet presAssocID="{BC928498-A650-4212-A459-2DE76B879326}" presName="level" presStyleLbl="node1" presStyleIdx="0" presStyleCnt="3">
        <dgm:presLayoutVars>
          <dgm:chMax val="1"/>
          <dgm:bulletEnabled val="1"/>
        </dgm:presLayoutVars>
      </dgm:prSet>
      <dgm:spPr/>
    </dgm:pt>
    <dgm:pt modelId="{B9452140-3806-4CEF-9883-D80CBFD76B6A}" type="pres">
      <dgm:prSet presAssocID="{BC928498-A650-4212-A459-2DE76B87932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89D1933-440D-4321-A0FC-E6B66714EB0C}" type="pres">
      <dgm:prSet presAssocID="{B8383508-664A-4D60-98C5-D4FE05DF936E}" presName="Name8" presStyleCnt="0"/>
      <dgm:spPr/>
    </dgm:pt>
    <dgm:pt modelId="{E6D315A1-D794-4E27-AF09-D18D30888E35}" type="pres">
      <dgm:prSet presAssocID="{B8383508-664A-4D60-98C5-D4FE05DF936E}" presName="level" presStyleLbl="node1" presStyleIdx="1" presStyleCnt="3">
        <dgm:presLayoutVars>
          <dgm:chMax val="1"/>
          <dgm:bulletEnabled val="1"/>
        </dgm:presLayoutVars>
      </dgm:prSet>
      <dgm:spPr/>
    </dgm:pt>
    <dgm:pt modelId="{38A24CDA-732F-40B0-9536-7AF2397638C4}" type="pres">
      <dgm:prSet presAssocID="{B8383508-664A-4D60-98C5-D4FE05DF936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647ACC9-030B-44CF-A151-22AADA076276}" type="pres">
      <dgm:prSet presAssocID="{2CD61A93-BEEE-428B-ACCC-E78AC772B72B}" presName="Name8" presStyleCnt="0"/>
      <dgm:spPr/>
    </dgm:pt>
    <dgm:pt modelId="{827A2904-F0F1-450E-A69E-321BB68AA225}" type="pres">
      <dgm:prSet presAssocID="{2CD61A93-BEEE-428B-ACCC-E78AC772B72B}" presName="level" presStyleLbl="node1" presStyleIdx="2" presStyleCnt="3">
        <dgm:presLayoutVars>
          <dgm:chMax val="1"/>
          <dgm:bulletEnabled val="1"/>
        </dgm:presLayoutVars>
      </dgm:prSet>
      <dgm:spPr/>
    </dgm:pt>
    <dgm:pt modelId="{EB795002-241D-4618-BFD3-1339803C13DB}" type="pres">
      <dgm:prSet presAssocID="{2CD61A93-BEEE-428B-ACCC-E78AC772B72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3E45828-9414-4960-9F4A-C81DE5A2A24E}" type="presOf" srcId="{2CD61A93-BEEE-428B-ACCC-E78AC772B72B}" destId="{827A2904-F0F1-450E-A69E-321BB68AA225}" srcOrd="0" destOrd="0" presId="urn:microsoft.com/office/officeart/2005/8/layout/pyramid1"/>
    <dgm:cxn modelId="{413CDA3D-6B52-4F20-A046-92F44C112482}" srcId="{7E016801-C8CF-453D-BC9C-B12EF70C9F75}" destId="{2CD61A93-BEEE-428B-ACCC-E78AC772B72B}" srcOrd="2" destOrd="0" parTransId="{5D3B558F-84C5-453C-A656-7E65A843923F}" sibTransId="{097D3ACF-2F61-4CE6-B4C8-4C45C9BB0821}"/>
    <dgm:cxn modelId="{77C9C167-4DF9-4C5E-8475-826F351BAD27}" type="presOf" srcId="{B8383508-664A-4D60-98C5-D4FE05DF936E}" destId="{38A24CDA-732F-40B0-9536-7AF2397638C4}" srcOrd="1" destOrd="0" presId="urn:microsoft.com/office/officeart/2005/8/layout/pyramid1"/>
    <dgm:cxn modelId="{59FDBA6D-35A2-45BA-8CB5-3861EC763252}" type="presOf" srcId="{B8383508-664A-4D60-98C5-D4FE05DF936E}" destId="{E6D315A1-D794-4E27-AF09-D18D30888E35}" srcOrd="0" destOrd="0" presId="urn:microsoft.com/office/officeart/2005/8/layout/pyramid1"/>
    <dgm:cxn modelId="{2107F799-F87D-41A2-BA0C-CFD6F6EEF90E}" type="presOf" srcId="{7E016801-C8CF-453D-BC9C-B12EF70C9F75}" destId="{89008C91-EE3C-4210-965D-3620CF73BFFD}" srcOrd="0" destOrd="0" presId="urn:microsoft.com/office/officeart/2005/8/layout/pyramid1"/>
    <dgm:cxn modelId="{266F85AB-4DD8-42CE-8A6C-8AD079C29287}" srcId="{7E016801-C8CF-453D-BC9C-B12EF70C9F75}" destId="{B8383508-664A-4D60-98C5-D4FE05DF936E}" srcOrd="1" destOrd="0" parTransId="{34BFE8F7-E8ED-4A77-82A1-873E876F9F13}" sibTransId="{E3E8BA8A-1924-4FF9-9CDF-950356BF658A}"/>
    <dgm:cxn modelId="{3C0D90BE-516C-458E-8814-6922DBA805DD}" type="presOf" srcId="{2CD61A93-BEEE-428B-ACCC-E78AC772B72B}" destId="{EB795002-241D-4618-BFD3-1339803C13DB}" srcOrd="1" destOrd="0" presId="urn:microsoft.com/office/officeart/2005/8/layout/pyramid1"/>
    <dgm:cxn modelId="{DD4417D9-6C18-4B02-890B-1AC838EEE44F}" type="presOf" srcId="{BC928498-A650-4212-A459-2DE76B879326}" destId="{B9452140-3806-4CEF-9883-D80CBFD76B6A}" srcOrd="1" destOrd="0" presId="urn:microsoft.com/office/officeart/2005/8/layout/pyramid1"/>
    <dgm:cxn modelId="{DF5773DF-0AF5-4C7D-BDE9-05426622EC04}" srcId="{7E016801-C8CF-453D-BC9C-B12EF70C9F75}" destId="{BC928498-A650-4212-A459-2DE76B879326}" srcOrd="0" destOrd="0" parTransId="{CE353E3A-A1F0-473B-8F06-1B57F1C1F277}" sibTransId="{263C12D2-A04D-42A4-B557-F43195CC0EC1}"/>
    <dgm:cxn modelId="{F312F4F7-359B-4E8F-9974-033AA05B106C}" type="presOf" srcId="{BC928498-A650-4212-A459-2DE76B879326}" destId="{F16D0E09-7496-442E-88EA-D43EF7F05D8F}" srcOrd="0" destOrd="0" presId="urn:microsoft.com/office/officeart/2005/8/layout/pyramid1"/>
    <dgm:cxn modelId="{8F3A5818-113B-4F34-AE2F-89FAAF53ABB5}" type="presParOf" srcId="{89008C91-EE3C-4210-965D-3620CF73BFFD}" destId="{DF2E6EDA-4BD3-40B4-A63D-3BB2088AF3FB}" srcOrd="0" destOrd="0" presId="urn:microsoft.com/office/officeart/2005/8/layout/pyramid1"/>
    <dgm:cxn modelId="{BB3EE09A-C8F5-4D31-8315-736022A834A8}" type="presParOf" srcId="{DF2E6EDA-4BD3-40B4-A63D-3BB2088AF3FB}" destId="{F16D0E09-7496-442E-88EA-D43EF7F05D8F}" srcOrd="0" destOrd="0" presId="urn:microsoft.com/office/officeart/2005/8/layout/pyramid1"/>
    <dgm:cxn modelId="{E71D1EC9-B1CD-4D62-8B34-FE94506CC9E3}" type="presParOf" srcId="{DF2E6EDA-4BD3-40B4-A63D-3BB2088AF3FB}" destId="{B9452140-3806-4CEF-9883-D80CBFD76B6A}" srcOrd="1" destOrd="0" presId="urn:microsoft.com/office/officeart/2005/8/layout/pyramid1"/>
    <dgm:cxn modelId="{70FE0D46-29C0-49E2-AD55-F6EA58473359}" type="presParOf" srcId="{89008C91-EE3C-4210-965D-3620CF73BFFD}" destId="{689D1933-440D-4321-A0FC-E6B66714EB0C}" srcOrd="1" destOrd="0" presId="urn:microsoft.com/office/officeart/2005/8/layout/pyramid1"/>
    <dgm:cxn modelId="{982C0790-C19F-4899-B6FA-83B9DDFCC2A5}" type="presParOf" srcId="{689D1933-440D-4321-A0FC-E6B66714EB0C}" destId="{E6D315A1-D794-4E27-AF09-D18D30888E35}" srcOrd="0" destOrd="0" presId="urn:microsoft.com/office/officeart/2005/8/layout/pyramid1"/>
    <dgm:cxn modelId="{0CA403A0-4390-4CEF-B6E8-7427F9A670F8}" type="presParOf" srcId="{689D1933-440D-4321-A0FC-E6B66714EB0C}" destId="{38A24CDA-732F-40B0-9536-7AF2397638C4}" srcOrd="1" destOrd="0" presId="urn:microsoft.com/office/officeart/2005/8/layout/pyramid1"/>
    <dgm:cxn modelId="{90BE2E9A-4120-42B4-8A6A-A8817A8326F8}" type="presParOf" srcId="{89008C91-EE3C-4210-965D-3620CF73BFFD}" destId="{F647ACC9-030B-44CF-A151-22AADA076276}" srcOrd="2" destOrd="0" presId="urn:microsoft.com/office/officeart/2005/8/layout/pyramid1"/>
    <dgm:cxn modelId="{153D3B07-F054-4EAB-978B-D9047EFD6E40}" type="presParOf" srcId="{F647ACC9-030B-44CF-A151-22AADA076276}" destId="{827A2904-F0F1-450E-A69E-321BB68AA225}" srcOrd="0" destOrd="0" presId="urn:microsoft.com/office/officeart/2005/8/layout/pyramid1"/>
    <dgm:cxn modelId="{907D134F-939E-4C0B-BE07-7338E8076CF3}" type="presParOf" srcId="{F647ACC9-030B-44CF-A151-22AADA076276}" destId="{EB795002-241D-4618-BFD3-1339803C13D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D0E09-7496-442E-88EA-D43EF7F05D8F}">
      <dsp:nvSpPr>
        <dsp:cNvPr id="0" name=""/>
        <dsp:cNvSpPr/>
      </dsp:nvSpPr>
      <dsp:spPr>
        <a:xfrm>
          <a:off x="1728191" y="0"/>
          <a:ext cx="1728192" cy="1205391"/>
        </a:xfrm>
        <a:prstGeom prst="trapezoid">
          <a:avLst>
            <a:gd name="adj" fmla="val 71686"/>
          </a:avLst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Ulusal</a:t>
          </a:r>
          <a:endParaRPr lang="en-GB" sz="2000" kern="1200" dirty="0"/>
        </a:p>
      </dsp:txBody>
      <dsp:txXfrm>
        <a:off x="1728191" y="0"/>
        <a:ext cx="1728192" cy="1205391"/>
      </dsp:txXfrm>
    </dsp:sp>
    <dsp:sp modelId="{E6D315A1-D794-4E27-AF09-D18D30888E35}">
      <dsp:nvSpPr>
        <dsp:cNvPr id="0" name=""/>
        <dsp:cNvSpPr/>
      </dsp:nvSpPr>
      <dsp:spPr>
        <a:xfrm>
          <a:off x="864095" y="1205392"/>
          <a:ext cx="3456384" cy="1205391"/>
        </a:xfrm>
        <a:prstGeom prst="trapezoid">
          <a:avLst>
            <a:gd name="adj" fmla="val 71686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Bölgesel</a:t>
          </a:r>
          <a:endParaRPr lang="en-GB" sz="2000" kern="1200" dirty="0"/>
        </a:p>
      </dsp:txBody>
      <dsp:txXfrm>
        <a:off x="1468963" y="1205392"/>
        <a:ext cx="2246649" cy="1205391"/>
      </dsp:txXfrm>
    </dsp:sp>
    <dsp:sp modelId="{827A2904-F0F1-450E-A69E-321BB68AA225}">
      <dsp:nvSpPr>
        <dsp:cNvPr id="0" name=""/>
        <dsp:cNvSpPr/>
      </dsp:nvSpPr>
      <dsp:spPr>
        <a:xfrm>
          <a:off x="0" y="2410784"/>
          <a:ext cx="5184576" cy="1205391"/>
        </a:xfrm>
        <a:prstGeom prst="trapezoid">
          <a:avLst>
            <a:gd name="adj" fmla="val 71686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Kooperatifler / Çiftçiler</a:t>
          </a:r>
          <a:endParaRPr lang="en-GB" sz="2000" kern="1200" dirty="0"/>
        </a:p>
      </dsp:txBody>
      <dsp:txXfrm>
        <a:off x="907300" y="2410784"/>
        <a:ext cx="3369974" cy="120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17F2-6B4F-448A-A5D2-44C3571D8DC3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58A5E-A052-47EC-B5B5-177AAFAE3C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58A5E-A052-47EC-B5B5-177AAFAE3C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9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8551-7EB5-49C9-A42D-3A4D8D363A54}" type="datetime1">
              <a:rPr lang="en-GB" smtClean="0"/>
              <a:t>01/05/2017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4C82-03CE-48BD-A4D2-6EF8CE466604}" type="datetime1">
              <a:rPr lang="en-GB" smtClean="0"/>
              <a:t>01/05/2017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C784-F40F-4348-8E0C-0DC6A5DD22C7}" type="datetime1">
              <a:rPr lang="en-GB" smtClean="0"/>
              <a:t>01/05/2017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FBE-6DD7-442B-816C-D0C6DF437222}" type="datetime1">
              <a:rPr lang="en-GB" smtClean="0"/>
              <a:t>01/05/2017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6CB-7860-45E1-A334-C8FB98757DB8}" type="datetime1">
              <a:rPr lang="en-GB" smtClean="0"/>
              <a:t>01/05/2017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B43D-E770-44C3-8895-857490D9FA7C}" type="datetime1">
              <a:rPr lang="en-GB" smtClean="0"/>
              <a:t>01/05/2017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B8B-EA0C-4C36-A28F-D1C81EA5C119}" type="datetime1">
              <a:rPr lang="en-GB" smtClean="0"/>
              <a:t>01/05/2017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A3E2-A5F8-4923-8503-986305F3B2BF}" type="datetime1">
              <a:rPr lang="en-GB" smtClean="0"/>
              <a:t>01/05/2017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0340-CE68-47E4-9E2F-13BB5D2D5F99}" type="datetime1">
              <a:rPr lang="en-GB" smtClean="0"/>
              <a:t>01/05/2017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494-8EAE-49C5-95D4-D560D5E2D4C0}" type="datetime1">
              <a:rPr lang="en-GB" smtClean="0"/>
              <a:t>01/05/2017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8E412-1505-4CD4-8D4F-50E6388D028A}" type="datetime1">
              <a:rPr lang="en-GB" smtClean="0"/>
              <a:t>01/05/2017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1BC7-CCF5-4715-8FC7-CFDB5D26D16D}" type="datetime1">
              <a:rPr lang="en-GB" smtClean="0"/>
              <a:t>01/05/2017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C65E-2457-4E5F-9BAE-EA75BA820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80920" cy="2475707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200" b="1" dirty="0">
                <a:solidFill>
                  <a:srgbClr val="C00000"/>
                </a:solidFill>
              </a:rPr>
              <a:t>KOOPERATİFLERDE </a:t>
            </a:r>
            <a:br>
              <a:rPr lang="tr-TR" sz="3200" b="1" dirty="0">
                <a:solidFill>
                  <a:srgbClr val="C00000"/>
                </a:solidFill>
              </a:rPr>
            </a:br>
            <a:r>
              <a:rPr lang="tr-TR" sz="3600" b="1" dirty="0">
                <a:solidFill>
                  <a:srgbClr val="C00000"/>
                </a:solidFill>
              </a:rPr>
              <a:t>DOĞRU YENİLENEBİLİR ENERJİ YATIRIMI </a:t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tr-TR" sz="4000" b="1" dirty="0">
                <a:solidFill>
                  <a:srgbClr val="C00000"/>
                </a:solidFill>
              </a:rPr>
              <a:t>NASIL SEÇİLİR?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63688" y="4077072"/>
            <a:ext cx="6400800" cy="93610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</a:rPr>
              <a:t>Enerji Kooperatifleri Toplantısı</a:t>
            </a:r>
          </a:p>
          <a:p>
            <a:r>
              <a:rPr lang="tr-TR" sz="2000" i="1" dirty="0">
                <a:solidFill>
                  <a:schemeClr val="tx2">
                    <a:lumMod val="50000"/>
                  </a:schemeClr>
                </a:solidFill>
              </a:rPr>
              <a:t>2-3 Mayıs</a:t>
            </a:r>
            <a:r>
              <a:rPr lang="en-GB" sz="2000" i="1" dirty="0">
                <a:solidFill>
                  <a:schemeClr val="tx2">
                    <a:lumMod val="50000"/>
                  </a:schemeClr>
                </a:solidFill>
              </a:rPr>
              <a:t> 2017</a:t>
            </a:r>
            <a:r>
              <a:rPr lang="tr-TR" sz="2000" i="1" dirty="0">
                <a:solidFill>
                  <a:schemeClr val="tx2">
                    <a:lumMod val="50000"/>
                  </a:schemeClr>
                </a:solidFill>
              </a:rPr>
              <a:t>, Çanakkale</a:t>
            </a:r>
            <a:endParaRPr lang="en-GB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55776" y="5264476"/>
            <a:ext cx="4968552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2060"/>
                </a:solidFill>
              </a:rPr>
              <a:t>Dr</a:t>
            </a:r>
            <a:r>
              <a:rPr lang="tr-TR" sz="2000" dirty="0">
                <a:solidFill>
                  <a:srgbClr val="002060"/>
                </a:solidFill>
              </a:rPr>
              <a:t>.</a:t>
            </a:r>
            <a:r>
              <a:rPr lang="en-GB" sz="2000" dirty="0">
                <a:solidFill>
                  <a:srgbClr val="002060"/>
                </a:solidFill>
              </a:rPr>
              <a:t> Ulrich </a:t>
            </a:r>
            <a:r>
              <a:rPr lang="en-GB" sz="2000" dirty="0" err="1">
                <a:solidFill>
                  <a:srgbClr val="002060"/>
                </a:solidFill>
              </a:rPr>
              <a:t>März</a:t>
            </a:r>
            <a:r>
              <a:rPr lang="tr-TR" sz="2000" dirty="0">
                <a:solidFill>
                  <a:srgbClr val="002060"/>
                </a:solidFill>
              </a:rPr>
              <a:t> ve </a:t>
            </a:r>
            <a:r>
              <a:rPr lang="en-GB" sz="2000" dirty="0" err="1">
                <a:solidFill>
                  <a:srgbClr val="002060"/>
                </a:solidFill>
              </a:rPr>
              <a:t>Prof.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tr-TR" sz="2000" dirty="0">
                <a:solidFill>
                  <a:srgbClr val="002060"/>
                </a:solidFill>
              </a:rPr>
              <a:t>Dr. </a:t>
            </a:r>
            <a:r>
              <a:rPr lang="en-GB" sz="2000" dirty="0">
                <a:solidFill>
                  <a:srgbClr val="002060"/>
                </a:solidFill>
              </a:rPr>
              <a:t>S</a:t>
            </a:r>
            <a:r>
              <a:rPr lang="tr-TR" sz="2000" dirty="0" err="1">
                <a:solidFill>
                  <a:srgbClr val="002060"/>
                </a:solidFill>
              </a:rPr>
              <a:t>alahattin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Kumlu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GB" sz="2000" dirty="0">
                <a:solidFill>
                  <a:srgbClr val="002060"/>
                </a:solidFill>
              </a:rPr>
              <a:t>DGRV Ankara</a:t>
            </a:r>
          </a:p>
        </p:txBody>
      </p:sp>
      <p:pic>
        <p:nvPicPr>
          <p:cNvPr id="5" name="Grafi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6672"/>
            <a:ext cx="1009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Yasal Düzenlemeler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629000"/>
          </a:xfrm>
          <a:ln w="28575">
            <a:solidFill>
              <a:srgbClr val="00B0F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tr-TR" sz="2000" dirty="0">
                <a:solidFill>
                  <a:srgbClr val="002060"/>
                </a:solidFill>
              </a:rPr>
              <a:t>Yenilenebilir enerji üretiminin gelişmesi için aşağıda belirtilen hususlarda yasal düzenlemeler yapılmalıdır: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tr-TR" sz="2000" b="1" dirty="0">
                <a:solidFill>
                  <a:srgbClr val="002060"/>
                </a:solidFill>
              </a:rPr>
              <a:t>Pazarlama teşvikleri</a:t>
            </a:r>
            <a:r>
              <a:rPr lang="tr-TR" sz="2000" dirty="0">
                <a:solidFill>
                  <a:srgbClr val="002060"/>
                </a:solidFill>
              </a:rPr>
              <a:t> verilmeli ve mevcut enerji üreticileriyle </a:t>
            </a:r>
            <a:r>
              <a:rPr lang="tr-TR" sz="2000" b="1" dirty="0">
                <a:solidFill>
                  <a:srgbClr val="002060"/>
                </a:solidFill>
              </a:rPr>
              <a:t>rekabet etme  imkanları arttırılmalı</a:t>
            </a:r>
            <a:r>
              <a:rPr lang="tr-TR" sz="2000" dirty="0">
                <a:solidFill>
                  <a:srgbClr val="002060"/>
                </a:solidFill>
              </a:rPr>
              <a:t>dır.</a:t>
            </a:r>
            <a:endParaRPr lang="en-GB" sz="2000" dirty="0">
              <a:solidFill>
                <a:srgbClr val="002060"/>
              </a:solidFill>
            </a:endParaRPr>
          </a:p>
          <a:p>
            <a:r>
              <a:rPr lang="tr-TR" sz="2000" dirty="0">
                <a:solidFill>
                  <a:srgbClr val="002060"/>
                </a:solidFill>
              </a:rPr>
              <a:t>Üretilen yenilenebilir enerji </a:t>
            </a:r>
            <a:r>
              <a:rPr lang="tr-TR" sz="2000" b="1" dirty="0">
                <a:solidFill>
                  <a:srgbClr val="002060"/>
                </a:solidFill>
              </a:rPr>
              <a:t>kamu dağıtım şebekesi</a:t>
            </a:r>
            <a:r>
              <a:rPr lang="tr-TR" sz="2000" dirty="0">
                <a:solidFill>
                  <a:srgbClr val="002060"/>
                </a:solidFill>
              </a:rPr>
              <a:t>ne kolayca aktarılabilmelidir.</a:t>
            </a:r>
          </a:p>
          <a:p>
            <a:r>
              <a:rPr lang="tr-TR" sz="2000" b="1" dirty="0">
                <a:solidFill>
                  <a:srgbClr val="002060"/>
                </a:solidFill>
              </a:rPr>
              <a:t>Hammadde kullanımı </a:t>
            </a:r>
            <a:r>
              <a:rPr lang="tr-TR" sz="2000" dirty="0">
                <a:solidFill>
                  <a:srgbClr val="002060"/>
                </a:solidFill>
              </a:rPr>
              <a:t>düzenlenmeli ve başta tarımsal olmak üzere diğer politikalarla uyumlaştırılmalıdır.</a:t>
            </a:r>
          </a:p>
          <a:p>
            <a:r>
              <a:rPr lang="tr-TR" sz="2000" b="1" dirty="0">
                <a:solidFill>
                  <a:srgbClr val="002060"/>
                </a:solidFill>
              </a:rPr>
              <a:t>Yer seçimi ve arazi kullanımı </a:t>
            </a:r>
            <a:r>
              <a:rPr lang="tr-TR" sz="2000" dirty="0">
                <a:solidFill>
                  <a:srgbClr val="002060"/>
                </a:solidFill>
              </a:rPr>
              <a:t>için kriterler tanımlanmalıdır</a:t>
            </a:r>
          </a:p>
          <a:p>
            <a:r>
              <a:rPr lang="tr-TR" sz="2000" dirty="0">
                <a:solidFill>
                  <a:srgbClr val="002060"/>
                </a:solidFill>
              </a:rPr>
              <a:t>Gerekmesi halinde </a:t>
            </a:r>
            <a:r>
              <a:rPr lang="tr-TR" sz="2000" b="1" dirty="0">
                <a:solidFill>
                  <a:srgbClr val="002060"/>
                </a:solidFill>
              </a:rPr>
              <a:t>şirket ve kooperatif mevzuatı </a:t>
            </a:r>
            <a:r>
              <a:rPr lang="tr-TR" sz="2000" dirty="0">
                <a:solidFill>
                  <a:srgbClr val="002060"/>
                </a:solidFill>
              </a:rPr>
              <a:t>güncellenmelidir.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Pfeil nach unten 4"/>
          <p:cNvSpPr/>
          <p:nvPr/>
        </p:nvSpPr>
        <p:spPr>
          <a:xfrm>
            <a:off x="4427984" y="5013176"/>
            <a:ext cx="432048" cy="576064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feld 6"/>
          <p:cNvSpPr txBox="1"/>
          <p:nvPr/>
        </p:nvSpPr>
        <p:spPr>
          <a:xfrm>
            <a:off x="539552" y="5733256"/>
            <a:ext cx="8064896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/>
              <a:t>Yenilenebilir enerji kanunu ve diğer ilgili kanunlar</a:t>
            </a: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Kooperatif Felsefesi ve Yapısıyla Uyum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486946" y="1229492"/>
            <a:ext cx="78488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i="1" dirty="0"/>
              <a:t>Kooperatifler ticari faaliyetlerini serbest piyasa koşullarına uygun olarak yapmak zorundadır. </a:t>
            </a:r>
          </a:p>
          <a:p>
            <a:r>
              <a:rPr lang="tr-TR" i="1" dirty="0"/>
              <a:t>Kooperatiflerin </a:t>
            </a:r>
            <a:r>
              <a:rPr lang="tr-TR" i="1" dirty="0" err="1"/>
              <a:t>sosyo</a:t>
            </a:r>
            <a:r>
              <a:rPr lang="tr-TR" i="1" dirty="0"/>
              <a:t>-ekonomik yönleri de vardır. Yenilenebilir enerji üretiminin kooperatif sisteminin farklı seviyelerine olumlu etkilerinin olması beklenir.</a:t>
            </a:r>
            <a:endParaRPr lang="en-GB" i="1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60124979"/>
              </p:ext>
            </p:extLst>
          </p:nvPr>
        </p:nvGraphicFramePr>
        <p:xfrm>
          <a:off x="2123728" y="2549128"/>
          <a:ext cx="5184576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079612" y="3527458"/>
            <a:ext cx="1836204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Bio-di</a:t>
            </a:r>
            <a:r>
              <a:rPr lang="tr-TR" dirty="0"/>
              <a:t>z</a:t>
            </a:r>
            <a:r>
              <a:rPr lang="en-GB" dirty="0"/>
              <a:t>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79612" y="3965184"/>
            <a:ext cx="1836204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Etanol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1096380" y="4410152"/>
            <a:ext cx="181943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Bioga</a:t>
            </a:r>
            <a:r>
              <a:rPr lang="tr-TR" dirty="0"/>
              <a:t>z</a:t>
            </a:r>
            <a:r>
              <a:rPr lang="en-GB" dirty="0"/>
              <a:t> </a:t>
            </a:r>
            <a:r>
              <a:rPr lang="tr-TR" dirty="0"/>
              <a:t>(büyük)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7308304" y="4958858"/>
            <a:ext cx="158417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Bioga</a:t>
            </a:r>
            <a:r>
              <a:rPr lang="tr-TR" dirty="0"/>
              <a:t>z (küçük)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6516216" y="3789040"/>
            <a:ext cx="158417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Rüzgar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516216" y="4283804"/>
            <a:ext cx="158417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Solar </a:t>
            </a:r>
            <a:r>
              <a:rPr lang="tr-TR" dirty="0"/>
              <a:t>(büyük)</a:t>
            </a:r>
            <a:endParaRPr lang="en-GB" dirty="0"/>
          </a:p>
        </p:txBody>
      </p:sp>
      <p:sp>
        <p:nvSpPr>
          <p:cNvPr id="13" name="Textfeld 12"/>
          <p:cNvSpPr txBox="1"/>
          <p:nvPr/>
        </p:nvSpPr>
        <p:spPr>
          <a:xfrm>
            <a:off x="7308304" y="5418065"/>
            <a:ext cx="158417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Solar </a:t>
            </a:r>
            <a:r>
              <a:rPr lang="tr-TR" dirty="0"/>
              <a:t>(küçük)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7308304" y="5877271"/>
            <a:ext cx="1584176" cy="37790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Odun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982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Önerilen Seçim Süreci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99792" y="1475731"/>
            <a:ext cx="4104456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/>
              <a:t>Hammadde tedarik durumu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2699792" y="3699342"/>
            <a:ext cx="4104456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/>
              <a:t>Yatırım koşulları ve kapsamı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2699376" y="5014917"/>
            <a:ext cx="4104456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/>
              <a:t>Te</a:t>
            </a:r>
            <a:r>
              <a:rPr lang="tr-TR" dirty="0" err="1"/>
              <a:t>knik</a:t>
            </a:r>
            <a:r>
              <a:rPr lang="tr-TR" dirty="0"/>
              <a:t>, ekonomik ve çevresel fizibilite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2699792" y="2160015"/>
            <a:ext cx="4104456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/>
              <a:t>Yasal düzenleme ve pazarlar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2699792" y="5877272"/>
            <a:ext cx="4176464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/>
              <a:t>Projeye son şeklin verilmesi  ve uygulanması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2663996" y="2924944"/>
            <a:ext cx="4176464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/>
              <a:t>Kooperatif felsefesi ve yapısıyla uyumluluk</a:t>
            </a:r>
            <a:endParaRPr lang="en-GB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3" name="Sechseck 12"/>
          <p:cNvSpPr/>
          <p:nvPr/>
        </p:nvSpPr>
        <p:spPr>
          <a:xfrm>
            <a:off x="7308304" y="1268760"/>
            <a:ext cx="1378496" cy="792088"/>
          </a:xfrm>
          <a:prstGeom prst="hexagon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Vazgeçin</a:t>
            </a:r>
            <a:endParaRPr lang="en-GB" dirty="0"/>
          </a:p>
        </p:txBody>
      </p:sp>
      <p:sp>
        <p:nvSpPr>
          <p:cNvPr id="16" name="Sechseck 15"/>
          <p:cNvSpPr/>
          <p:nvPr/>
        </p:nvSpPr>
        <p:spPr>
          <a:xfrm>
            <a:off x="395536" y="4742834"/>
            <a:ext cx="1800200" cy="1350462"/>
          </a:xfrm>
          <a:prstGeom prst="hexagon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err="1"/>
              <a:t>Fizibil</a:t>
            </a:r>
            <a:r>
              <a:rPr lang="tr-TR" sz="1600" dirty="0"/>
              <a:t> değilse projenizden vazgeçin</a:t>
            </a:r>
            <a:endParaRPr lang="en-GB" sz="1600" dirty="0"/>
          </a:p>
        </p:txBody>
      </p:sp>
      <p:sp>
        <p:nvSpPr>
          <p:cNvPr id="17" name="Sechseck 16"/>
          <p:cNvSpPr/>
          <p:nvPr/>
        </p:nvSpPr>
        <p:spPr>
          <a:xfrm>
            <a:off x="323528" y="1628800"/>
            <a:ext cx="1944216" cy="1440160"/>
          </a:xfrm>
          <a:prstGeom prst="hexagon">
            <a:avLst/>
          </a:prstGeom>
          <a:solidFill>
            <a:srgbClr val="F3960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Vazgeçin veya uygun koşullar için araştırma yapın</a:t>
            </a:r>
            <a:endParaRPr lang="en-GB" sz="1600" dirty="0"/>
          </a:p>
        </p:txBody>
      </p:sp>
      <p:cxnSp>
        <p:nvCxnSpPr>
          <p:cNvPr id="19" name="Gerade Verbindung mit Pfeil 18"/>
          <p:cNvCxnSpPr>
            <a:cxnSpLocks/>
            <a:endCxn id="20" idx="2"/>
          </p:cNvCxnSpPr>
          <p:nvPr/>
        </p:nvCxnSpPr>
        <p:spPr>
          <a:xfrm>
            <a:off x="6814133" y="1660143"/>
            <a:ext cx="3501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876256" y="1235348"/>
            <a:ext cx="576064" cy="367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Yok</a:t>
            </a:r>
            <a:endParaRPr lang="en-GB" dirty="0"/>
          </a:p>
        </p:txBody>
      </p:sp>
      <p:cxnSp>
        <p:nvCxnSpPr>
          <p:cNvPr id="22" name="Gerade Verbindung mit Pfeil 21"/>
          <p:cNvCxnSpPr>
            <a:stCxn id="11" idx="1"/>
            <a:endCxn id="17" idx="0"/>
          </p:cNvCxnSpPr>
          <p:nvPr/>
        </p:nvCxnSpPr>
        <p:spPr>
          <a:xfrm flipH="1">
            <a:off x="2267744" y="2344681"/>
            <a:ext cx="432048" cy="4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Sechseck 22"/>
          <p:cNvSpPr/>
          <p:nvPr/>
        </p:nvSpPr>
        <p:spPr>
          <a:xfrm>
            <a:off x="7209137" y="2456684"/>
            <a:ext cx="1755351" cy="1303949"/>
          </a:xfrm>
          <a:prstGeom prst="hexagon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Uygun seviyeyi seçiniz</a:t>
            </a:r>
            <a:endParaRPr lang="en-GB" sz="1600" dirty="0"/>
          </a:p>
        </p:txBody>
      </p:sp>
      <p:sp>
        <p:nvSpPr>
          <p:cNvPr id="24" name="Sechseck 23"/>
          <p:cNvSpPr/>
          <p:nvPr/>
        </p:nvSpPr>
        <p:spPr>
          <a:xfrm>
            <a:off x="323528" y="3168127"/>
            <a:ext cx="1944216" cy="1440160"/>
          </a:xfrm>
          <a:prstGeom prst="hexagon">
            <a:avLst/>
          </a:prstGeom>
          <a:solidFill>
            <a:srgbClr val="F3960D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Uygun koşullar yoksa vazgeçin veya uygun alternatifler için araştırın</a:t>
            </a:r>
            <a:endParaRPr lang="en-GB" sz="1600" dirty="0"/>
          </a:p>
        </p:txBody>
      </p:sp>
      <p:cxnSp>
        <p:nvCxnSpPr>
          <p:cNvPr id="27" name="Gerade Verbindung mit Pfeil 26"/>
          <p:cNvCxnSpPr>
            <a:stCxn id="4" idx="1"/>
            <a:endCxn id="24" idx="0"/>
          </p:cNvCxnSpPr>
          <p:nvPr/>
        </p:nvCxnSpPr>
        <p:spPr>
          <a:xfrm flipH="1">
            <a:off x="2267744" y="3884008"/>
            <a:ext cx="432048" cy="4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Sechseck 28"/>
          <p:cNvSpPr/>
          <p:nvPr/>
        </p:nvSpPr>
        <p:spPr>
          <a:xfrm>
            <a:off x="7236296" y="4509120"/>
            <a:ext cx="1755351" cy="1303949"/>
          </a:xfrm>
          <a:prstGeom prst="hexagon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Mümkünse, projenizi </a:t>
            </a:r>
            <a:r>
              <a:rPr lang="tr-TR" sz="1600" dirty="0" err="1"/>
              <a:t>fizibil</a:t>
            </a:r>
            <a:r>
              <a:rPr lang="tr-TR" sz="1600" dirty="0"/>
              <a:t> olacak şekilde düzeltin </a:t>
            </a:r>
            <a:endParaRPr lang="en-GB" sz="1600" dirty="0"/>
          </a:p>
        </p:txBody>
      </p:sp>
      <p:cxnSp>
        <p:nvCxnSpPr>
          <p:cNvPr id="31" name="Gerade Verbindung mit Pfeil 30"/>
          <p:cNvCxnSpPr>
            <a:stCxn id="8" idx="1"/>
            <a:endCxn id="16" idx="0"/>
          </p:cNvCxnSpPr>
          <p:nvPr/>
        </p:nvCxnSpPr>
        <p:spPr>
          <a:xfrm flipH="1">
            <a:off x="2195736" y="5199583"/>
            <a:ext cx="503640" cy="218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14" idx="3"/>
            <a:endCxn id="23" idx="3"/>
          </p:cNvCxnSpPr>
          <p:nvPr/>
        </p:nvCxnSpPr>
        <p:spPr>
          <a:xfrm flipV="1">
            <a:off x="6840460" y="3108659"/>
            <a:ext cx="368677" cy="95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8" idx="3"/>
            <a:endCxn id="29" idx="3"/>
          </p:cNvCxnSpPr>
          <p:nvPr/>
        </p:nvCxnSpPr>
        <p:spPr>
          <a:xfrm flipV="1">
            <a:off x="6803832" y="5161095"/>
            <a:ext cx="432464" cy="384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4789064" y="1845063"/>
            <a:ext cx="0" cy="314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4789064" y="2529347"/>
            <a:ext cx="208" cy="395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H="1">
            <a:off x="4789064" y="3294276"/>
            <a:ext cx="208" cy="4141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H="1">
            <a:off x="4788648" y="4077727"/>
            <a:ext cx="416" cy="93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4716016" y="5517232"/>
            <a:ext cx="624" cy="350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Amaç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27584" y="1476298"/>
            <a:ext cx="7632848" cy="17358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Bu sunumun amacı yenilenebilir enerji yatırımlarında kooperatiflere yardımcı olabilecek hususlara ışık tutmak.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Yanıt aranan ana soru:</a:t>
            </a:r>
          </a:p>
          <a:p>
            <a:pPr algn="ctr">
              <a:lnSpc>
                <a:spcPct val="150000"/>
              </a:lnSpc>
            </a:pPr>
            <a:r>
              <a:rPr lang="tr-TR" b="1" dirty="0"/>
              <a:t>Yenilenebilir enerji alanında hangi yatırım hangi kooperatif türü için doğrudur?</a:t>
            </a:r>
          </a:p>
        </p:txBody>
      </p:sp>
      <p:sp>
        <p:nvSpPr>
          <p:cNvPr id="4" name="Pfeil nach unten 3"/>
          <p:cNvSpPr/>
          <p:nvPr/>
        </p:nvSpPr>
        <p:spPr>
          <a:xfrm>
            <a:off x="4319972" y="3573016"/>
            <a:ext cx="504056" cy="648072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27584" y="4652144"/>
            <a:ext cx="7488832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/>
              <a:t>Seçenekler </a:t>
            </a:r>
          </a:p>
          <a:p>
            <a:pPr algn="ctr"/>
            <a:r>
              <a:rPr lang="tr-TR" b="1" dirty="0"/>
              <a:t>ve </a:t>
            </a:r>
          </a:p>
          <a:p>
            <a:pPr algn="ctr"/>
            <a:r>
              <a:rPr lang="tr-TR" b="1" dirty="0"/>
              <a:t>Seçim</a:t>
            </a:r>
            <a:endParaRPr lang="en-GB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4888" y="176133"/>
            <a:ext cx="8229600" cy="6161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Seçme Kriterleri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10" name="Flussdiagramm: Verbindungsstelle 9"/>
          <p:cNvSpPr/>
          <p:nvPr/>
        </p:nvSpPr>
        <p:spPr>
          <a:xfrm>
            <a:off x="1420506" y="1682702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</a:endParaRPr>
          </a:p>
        </p:txBody>
      </p:sp>
      <p:sp>
        <p:nvSpPr>
          <p:cNvPr id="11" name="Flussdiagramm: Verbindungsstelle 10"/>
          <p:cNvSpPr/>
          <p:nvPr/>
        </p:nvSpPr>
        <p:spPr>
          <a:xfrm>
            <a:off x="2915816" y="4797152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ussdiagramm: Verbindungsstelle 11"/>
          <p:cNvSpPr/>
          <p:nvPr/>
        </p:nvSpPr>
        <p:spPr>
          <a:xfrm>
            <a:off x="6201857" y="3213392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Flussdiagramm: Verbindungsstelle 12"/>
          <p:cNvSpPr/>
          <p:nvPr/>
        </p:nvSpPr>
        <p:spPr>
          <a:xfrm>
            <a:off x="3491880" y="1043683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Flussdiagramm: Verbindungsstelle 13"/>
          <p:cNvSpPr/>
          <p:nvPr/>
        </p:nvSpPr>
        <p:spPr>
          <a:xfrm>
            <a:off x="4930749" y="4760940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Flussdiagramm: Verbindungsstelle 14"/>
          <p:cNvSpPr/>
          <p:nvPr/>
        </p:nvSpPr>
        <p:spPr>
          <a:xfrm>
            <a:off x="1238424" y="3654296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ussdiagramm: Verbindungsstelle 15"/>
          <p:cNvSpPr/>
          <p:nvPr/>
        </p:nvSpPr>
        <p:spPr>
          <a:xfrm>
            <a:off x="3762400" y="2957286"/>
            <a:ext cx="1944216" cy="1872208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Kriterler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8" name="Flussdiagramm: Verbindungsstelle 17"/>
          <p:cNvSpPr/>
          <p:nvPr/>
        </p:nvSpPr>
        <p:spPr>
          <a:xfrm>
            <a:off x="5598218" y="1295919"/>
            <a:ext cx="1944216" cy="1872208"/>
          </a:xfrm>
          <a:prstGeom prst="flowChartConnector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feld 18"/>
          <p:cNvSpPr txBox="1"/>
          <p:nvPr/>
        </p:nvSpPr>
        <p:spPr>
          <a:xfrm>
            <a:off x="5958258" y="1905082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Müşteriler, pazarlar ve lojistik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636530" y="2219857"/>
            <a:ext cx="1512168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Kamu düzenlemeleri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444104" y="4467870"/>
            <a:ext cx="1512168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Hammadde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663055" y="1709787"/>
            <a:ext cx="1512168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Teknik hususlar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905472" y="5229200"/>
            <a:ext cx="1954560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Çevresel etkileri ve çiftçiler açısından </a:t>
            </a:r>
            <a:r>
              <a:rPr lang="tr-TR" sz="1600" b="1" dirty="0" err="1">
                <a:solidFill>
                  <a:srgbClr val="002060"/>
                </a:solidFill>
              </a:rPr>
              <a:t>sosyo</a:t>
            </a:r>
            <a:r>
              <a:rPr lang="tr-TR" sz="1600" b="1" dirty="0">
                <a:solidFill>
                  <a:srgbClr val="002060"/>
                </a:solidFill>
              </a:rPr>
              <a:t>-ekonomik önemi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985332" y="5252253"/>
            <a:ext cx="1800200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Kooperatif felsefesiyle uyumluluk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417881" y="3758701"/>
            <a:ext cx="1512168" cy="5847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</a:rPr>
              <a:t>Yatırım ve tesis büyüklüğü</a:t>
            </a:r>
            <a:endParaRPr lang="en-GB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Yenilenebilir Enerji Formları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508104" y="2006291"/>
            <a:ext cx="1368152" cy="369332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Ga</a:t>
            </a:r>
            <a:r>
              <a:rPr lang="tr-TR" dirty="0"/>
              <a:t>z</a:t>
            </a:r>
            <a:r>
              <a:rPr lang="en-GB" dirty="0"/>
              <a:t>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164288" y="1997238"/>
            <a:ext cx="1512168" cy="369332"/>
          </a:xfrm>
          <a:prstGeom prst="rect">
            <a:avLst/>
          </a:prstGeom>
          <a:solidFill>
            <a:srgbClr val="99FF66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Doğal güç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3203848" y="2051556"/>
            <a:ext cx="1512168" cy="369332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Katı</a:t>
            </a:r>
            <a:r>
              <a:rPr lang="en-GB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552" y="2051556"/>
            <a:ext cx="1512168" cy="369332"/>
          </a:xfrm>
          <a:prstGeom prst="rect">
            <a:avLst/>
          </a:prstGeom>
          <a:solidFill>
            <a:srgbClr val="66FFFF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Sıvı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107504" y="2987660"/>
            <a:ext cx="1152128" cy="646331"/>
          </a:xfrm>
          <a:prstGeom prst="rect">
            <a:avLst/>
          </a:prstGeom>
          <a:solidFill>
            <a:srgbClr val="66FFFF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Etanol</a:t>
            </a:r>
            <a:endParaRPr lang="en-GB" dirty="0"/>
          </a:p>
          <a:p>
            <a:pPr algn="ctr"/>
            <a:r>
              <a:rPr lang="en-GB" dirty="0"/>
              <a:t> 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08104" y="2987660"/>
            <a:ext cx="1368152" cy="646331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Bioga</a:t>
            </a:r>
            <a:r>
              <a:rPr lang="tr-TR" dirty="0"/>
              <a:t>z</a:t>
            </a:r>
            <a:r>
              <a:rPr lang="en-GB" dirty="0"/>
              <a:t>/</a:t>
            </a:r>
          </a:p>
          <a:p>
            <a:pPr algn="ctr"/>
            <a:r>
              <a:rPr lang="en-GB" dirty="0" err="1"/>
              <a:t>metan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3995936" y="2987660"/>
            <a:ext cx="1368152" cy="646331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Selülozik bileşikler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2715815" y="2966680"/>
            <a:ext cx="1152128" cy="646331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Odun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100392" y="2987660"/>
            <a:ext cx="864096" cy="646331"/>
          </a:xfrm>
          <a:prstGeom prst="rect">
            <a:avLst/>
          </a:prstGeom>
          <a:solidFill>
            <a:srgbClr val="99FF66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Rüzgar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092280" y="2987660"/>
            <a:ext cx="792088" cy="646331"/>
          </a:xfrm>
          <a:prstGeom prst="rect">
            <a:avLst/>
          </a:prstGeom>
          <a:solidFill>
            <a:srgbClr val="99FF66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Solar</a:t>
            </a:r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331640" y="2987660"/>
            <a:ext cx="1224136" cy="646331"/>
          </a:xfrm>
          <a:prstGeom prst="rect">
            <a:avLst/>
          </a:prstGeom>
          <a:solidFill>
            <a:srgbClr val="66FFFF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Bio-di</a:t>
            </a:r>
            <a:r>
              <a:rPr lang="tr-TR" dirty="0"/>
              <a:t>z</a:t>
            </a:r>
            <a:r>
              <a:rPr lang="en-GB" dirty="0"/>
              <a:t>el</a:t>
            </a:r>
          </a:p>
          <a:p>
            <a:pPr algn="ctr"/>
            <a:endParaRPr lang="en-GB" dirty="0"/>
          </a:p>
        </p:txBody>
      </p:sp>
      <p:cxnSp>
        <p:nvCxnSpPr>
          <p:cNvPr id="15" name="Gewinkelte Verbindung 14"/>
          <p:cNvCxnSpPr>
            <a:stCxn id="6" idx="2"/>
            <a:endCxn id="7" idx="0"/>
          </p:cNvCxnSpPr>
          <p:nvPr/>
        </p:nvCxnSpPr>
        <p:spPr>
          <a:xfrm rot="5400000">
            <a:off x="706216" y="2398240"/>
            <a:ext cx="566772" cy="61206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>
            <a:stCxn id="6" idx="2"/>
            <a:endCxn id="13" idx="0"/>
          </p:cNvCxnSpPr>
          <p:nvPr/>
        </p:nvCxnSpPr>
        <p:spPr>
          <a:xfrm rot="16200000" flipH="1">
            <a:off x="1336286" y="2380238"/>
            <a:ext cx="566772" cy="64807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stCxn id="5" idx="2"/>
            <a:endCxn id="10" idx="0"/>
          </p:cNvCxnSpPr>
          <p:nvPr/>
        </p:nvCxnSpPr>
        <p:spPr>
          <a:xfrm rot="5400000">
            <a:off x="3353010" y="2359758"/>
            <a:ext cx="545792" cy="668053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winkelte Verbindung 22"/>
          <p:cNvCxnSpPr>
            <a:stCxn id="5" idx="2"/>
            <a:endCxn id="9" idx="0"/>
          </p:cNvCxnSpPr>
          <p:nvPr/>
        </p:nvCxnSpPr>
        <p:spPr>
          <a:xfrm rot="16200000" flipH="1">
            <a:off x="4036586" y="2344234"/>
            <a:ext cx="566772" cy="72008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4" idx="2"/>
            <a:endCxn id="12" idx="0"/>
          </p:cNvCxnSpPr>
          <p:nvPr/>
        </p:nvCxnSpPr>
        <p:spPr>
          <a:xfrm rot="5400000">
            <a:off x="7393803" y="2461091"/>
            <a:ext cx="621090" cy="43204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cxnSpLocks/>
            <a:stCxn id="4" idx="2"/>
            <a:endCxn id="11" idx="0"/>
          </p:cNvCxnSpPr>
          <p:nvPr/>
        </p:nvCxnSpPr>
        <p:spPr>
          <a:xfrm rot="16200000" flipH="1">
            <a:off x="7915861" y="2371081"/>
            <a:ext cx="621090" cy="61206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3" idx="2"/>
            <a:endCxn id="8" idx="0"/>
          </p:cNvCxnSpPr>
          <p:nvPr/>
        </p:nvCxnSpPr>
        <p:spPr>
          <a:xfrm>
            <a:off x="6192180" y="2375623"/>
            <a:ext cx="0" cy="61203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55576" y="4274512"/>
            <a:ext cx="1152128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 </a:t>
            </a:r>
            <a:r>
              <a:rPr lang="tr-TR" dirty="0"/>
              <a:t>Yakıt</a:t>
            </a:r>
            <a:endParaRPr lang="en-GB" dirty="0"/>
          </a:p>
        </p:txBody>
      </p:sp>
      <p:sp>
        <p:nvSpPr>
          <p:cNvPr id="33" name="Textfeld 32"/>
          <p:cNvSpPr txBox="1"/>
          <p:nvPr/>
        </p:nvSpPr>
        <p:spPr>
          <a:xfrm>
            <a:off x="3491880" y="4293096"/>
            <a:ext cx="1152128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 </a:t>
            </a:r>
            <a:r>
              <a:rPr lang="tr-TR" dirty="0"/>
              <a:t>Isı</a:t>
            </a:r>
            <a:endParaRPr lang="en-GB" dirty="0"/>
          </a:p>
        </p:txBody>
      </p:sp>
      <p:sp>
        <p:nvSpPr>
          <p:cNvPr id="35" name="Textfeld 34"/>
          <p:cNvSpPr txBox="1"/>
          <p:nvPr/>
        </p:nvSpPr>
        <p:spPr>
          <a:xfrm>
            <a:off x="6228184" y="4292769"/>
            <a:ext cx="1368152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 </a:t>
            </a:r>
            <a:r>
              <a:rPr lang="en-GB" dirty="0" err="1"/>
              <a:t>Ele</a:t>
            </a:r>
            <a:r>
              <a:rPr lang="tr-TR" dirty="0"/>
              <a:t>k</a:t>
            </a:r>
            <a:r>
              <a:rPr lang="en-GB" dirty="0"/>
              <a:t>tri</a:t>
            </a:r>
            <a:r>
              <a:rPr lang="tr-TR" dirty="0"/>
              <a:t>k</a:t>
            </a:r>
            <a:r>
              <a:rPr lang="en-GB" dirty="0"/>
              <a:t>  </a:t>
            </a:r>
          </a:p>
        </p:txBody>
      </p:sp>
      <p:cxnSp>
        <p:nvCxnSpPr>
          <p:cNvPr id="38" name="Gewinkelte Verbindung 37"/>
          <p:cNvCxnSpPr>
            <a:stCxn id="7" idx="2"/>
            <a:endCxn id="31" idx="0"/>
          </p:cNvCxnSpPr>
          <p:nvPr/>
        </p:nvCxnSpPr>
        <p:spPr>
          <a:xfrm rot="16200000" flipH="1">
            <a:off x="687344" y="3630215"/>
            <a:ext cx="640521" cy="648072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winkelte Verbindung 39"/>
          <p:cNvCxnSpPr>
            <a:stCxn id="13" idx="2"/>
            <a:endCxn id="31" idx="0"/>
          </p:cNvCxnSpPr>
          <p:nvPr/>
        </p:nvCxnSpPr>
        <p:spPr>
          <a:xfrm rot="5400000">
            <a:off x="1317414" y="3648217"/>
            <a:ext cx="640521" cy="61206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winkelte Verbindung 43"/>
          <p:cNvCxnSpPr>
            <a:stCxn id="10" idx="2"/>
            <a:endCxn id="33" idx="0"/>
          </p:cNvCxnSpPr>
          <p:nvPr/>
        </p:nvCxnSpPr>
        <p:spPr>
          <a:xfrm rot="16200000" flipH="1">
            <a:off x="3339869" y="3565020"/>
            <a:ext cx="680085" cy="7760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45"/>
          <p:cNvCxnSpPr>
            <a:stCxn id="9" idx="2"/>
            <a:endCxn id="33" idx="0"/>
          </p:cNvCxnSpPr>
          <p:nvPr/>
        </p:nvCxnSpPr>
        <p:spPr>
          <a:xfrm rot="5400000">
            <a:off x="4044426" y="3657509"/>
            <a:ext cx="659105" cy="61206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winkelte Verbindung 55"/>
          <p:cNvCxnSpPr>
            <a:stCxn id="10" idx="2"/>
            <a:endCxn id="35" idx="0"/>
          </p:cNvCxnSpPr>
          <p:nvPr/>
        </p:nvCxnSpPr>
        <p:spPr>
          <a:xfrm rot="16200000" flipH="1">
            <a:off x="4762190" y="2142699"/>
            <a:ext cx="679758" cy="3620381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9" idx="2"/>
            <a:endCxn id="35" idx="0"/>
          </p:cNvCxnSpPr>
          <p:nvPr/>
        </p:nvCxnSpPr>
        <p:spPr>
          <a:xfrm rot="16200000" flipH="1">
            <a:off x="5466747" y="2847256"/>
            <a:ext cx="658778" cy="2232248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winkelte Verbindung 61"/>
          <p:cNvCxnSpPr>
            <a:stCxn id="8" idx="2"/>
            <a:endCxn id="35" idx="0"/>
          </p:cNvCxnSpPr>
          <p:nvPr/>
        </p:nvCxnSpPr>
        <p:spPr>
          <a:xfrm rot="16200000" flipH="1">
            <a:off x="6222831" y="3603340"/>
            <a:ext cx="658778" cy="720080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winkelte Verbindung 63"/>
          <p:cNvCxnSpPr>
            <a:stCxn id="12" idx="2"/>
            <a:endCxn id="35" idx="0"/>
          </p:cNvCxnSpPr>
          <p:nvPr/>
        </p:nvCxnSpPr>
        <p:spPr>
          <a:xfrm rot="5400000">
            <a:off x="6870903" y="3675348"/>
            <a:ext cx="658778" cy="576064"/>
          </a:xfrm>
          <a:prstGeom prst="bentConnector3">
            <a:avLst>
              <a:gd name="adj1" fmla="val 50000"/>
            </a:avLst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Form 65"/>
          <p:cNvCxnSpPr>
            <a:cxnSpLocks/>
            <a:stCxn id="11" idx="2"/>
            <a:endCxn id="35" idx="3"/>
          </p:cNvCxnSpPr>
          <p:nvPr/>
        </p:nvCxnSpPr>
        <p:spPr>
          <a:xfrm rot="5400000">
            <a:off x="7642666" y="3587661"/>
            <a:ext cx="843444" cy="936104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liennummernplatzhalt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6064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Hammadde ve Yan Ürünler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5471956" y="1830834"/>
            <a:ext cx="1548316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Tahıl, şeker ve hayvan atıkları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8100392" y="1821542"/>
            <a:ext cx="8835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Rüzgar-</a:t>
            </a:r>
            <a:r>
              <a:rPr lang="tr-TR" dirty="0" err="1"/>
              <a:t>lı</a:t>
            </a:r>
            <a:r>
              <a:rPr lang="tr-TR" dirty="0"/>
              <a:t> yer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2735652" y="1830834"/>
            <a:ext cx="108012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Orman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2329" y="1830834"/>
            <a:ext cx="108012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Tahıl</a:t>
            </a:r>
            <a:r>
              <a:rPr lang="en-GB" dirty="0"/>
              <a:t>/</a:t>
            </a:r>
          </a:p>
          <a:p>
            <a:pPr algn="ctr"/>
            <a:r>
              <a:rPr lang="tr-TR" dirty="0"/>
              <a:t>Şeker</a:t>
            </a:r>
            <a:r>
              <a:rPr lang="en-GB" dirty="0"/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7504" y="2964705"/>
            <a:ext cx="115212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Etanol</a:t>
            </a:r>
            <a:endParaRPr lang="en-GB" dirty="0"/>
          </a:p>
          <a:p>
            <a:pPr algn="ctr"/>
            <a:r>
              <a:rPr lang="en-GB" dirty="0"/>
              <a:t> 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580112" y="2964705"/>
            <a:ext cx="136815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Bioga</a:t>
            </a:r>
            <a:r>
              <a:rPr lang="tr-TR" dirty="0"/>
              <a:t>z</a:t>
            </a:r>
            <a:r>
              <a:rPr lang="en-GB" dirty="0"/>
              <a:t>/</a:t>
            </a:r>
          </a:p>
          <a:p>
            <a:pPr algn="ctr"/>
            <a:r>
              <a:rPr lang="en-GB" dirty="0"/>
              <a:t>methane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95936" y="2964705"/>
            <a:ext cx="136815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 err="1"/>
              <a:t>Sellülozik</a:t>
            </a:r>
            <a:r>
              <a:rPr lang="tr-TR" dirty="0"/>
              <a:t> bileşikler</a:t>
            </a:r>
            <a:endParaRPr lang="en-GB" dirty="0"/>
          </a:p>
        </p:txBody>
      </p:sp>
      <p:sp>
        <p:nvSpPr>
          <p:cNvPr id="10" name="Textfeld 9"/>
          <p:cNvSpPr txBox="1"/>
          <p:nvPr/>
        </p:nvSpPr>
        <p:spPr>
          <a:xfrm>
            <a:off x="2699792" y="2964705"/>
            <a:ext cx="115212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Odun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109429" y="2964705"/>
            <a:ext cx="85505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Rüzgar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164288" y="2964705"/>
            <a:ext cx="79208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Solar</a:t>
            </a:r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331640" y="2964705"/>
            <a:ext cx="122413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Bio-di</a:t>
            </a:r>
            <a:r>
              <a:rPr lang="tr-TR" dirty="0"/>
              <a:t>z</a:t>
            </a:r>
            <a:r>
              <a:rPr lang="en-GB" dirty="0"/>
              <a:t>el</a:t>
            </a:r>
          </a:p>
          <a:p>
            <a:pPr algn="ctr"/>
            <a:endParaRPr lang="en-GB" dirty="0"/>
          </a:p>
        </p:txBody>
      </p:sp>
      <p:cxnSp>
        <p:nvCxnSpPr>
          <p:cNvPr id="20" name="Gerade Verbindung mit Pfeil 19"/>
          <p:cNvCxnSpPr>
            <a:cxnSpLocks/>
            <a:stCxn id="3" idx="2"/>
            <a:endCxn id="8" idx="0"/>
          </p:cNvCxnSpPr>
          <p:nvPr/>
        </p:nvCxnSpPr>
        <p:spPr>
          <a:xfrm>
            <a:off x="6246114" y="2477165"/>
            <a:ext cx="18074" cy="487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467544" y="4251557"/>
            <a:ext cx="165618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Protein yemi ve küspe</a:t>
            </a:r>
            <a:endParaRPr lang="en-GB" dirty="0"/>
          </a:p>
        </p:txBody>
      </p:sp>
      <p:sp>
        <p:nvSpPr>
          <p:cNvPr id="22" name="Textfeld 21"/>
          <p:cNvSpPr txBox="1"/>
          <p:nvPr/>
        </p:nvSpPr>
        <p:spPr>
          <a:xfrm>
            <a:off x="3491880" y="4260522"/>
            <a:ext cx="115212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 </a:t>
            </a:r>
            <a:r>
              <a:rPr lang="tr-TR" dirty="0"/>
              <a:t>Kül</a:t>
            </a:r>
            <a:endParaRPr lang="en-GB" dirty="0"/>
          </a:p>
        </p:txBody>
      </p:sp>
      <p:sp>
        <p:nvSpPr>
          <p:cNvPr id="23" name="Textfeld 22"/>
          <p:cNvSpPr txBox="1"/>
          <p:nvPr/>
        </p:nvSpPr>
        <p:spPr>
          <a:xfrm>
            <a:off x="5580112" y="4283804"/>
            <a:ext cx="13681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 </a:t>
            </a:r>
            <a:r>
              <a:rPr lang="tr-TR" dirty="0"/>
              <a:t>Gübre</a:t>
            </a:r>
            <a:endParaRPr lang="en-GB" dirty="0"/>
          </a:p>
        </p:txBody>
      </p:sp>
      <p:cxnSp>
        <p:nvCxnSpPr>
          <p:cNvPr id="24" name="Gewinkelte Verbindung 23"/>
          <p:cNvCxnSpPr/>
          <p:nvPr/>
        </p:nvCxnSpPr>
        <p:spPr>
          <a:xfrm rot="16200000" flipH="1">
            <a:off x="705346" y="3625262"/>
            <a:ext cx="640521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/>
          <p:nvPr/>
        </p:nvCxnSpPr>
        <p:spPr>
          <a:xfrm rot="5400000">
            <a:off x="1335416" y="3607260"/>
            <a:ext cx="640521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Gewinkelte Verbindung 25"/>
          <p:cNvCxnSpPr>
            <a:stCxn id="10" idx="2"/>
            <a:endCxn id="22" idx="0"/>
          </p:cNvCxnSpPr>
          <p:nvPr/>
        </p:nvCxnSpPr>
        <p:spPr>
          <a:xfrm rot="16200000" flipH="1">
            <a:off x="3347157" y="3539735"/>
            <a:ext cx="649486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9" idx="2"/>
            <a:endCxn id="22" idx="0"/>
          </p:cNvCxnSpPr>
          <p:nvPr/>
        </p:nvCxnSpPr>
        <p:spPr>
          <a:xfrm rot="5400000">
            <a:off x="4049235" y="3629745"/>
            <a:ext cx="649486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719572" y="2477165"/>
            <a:ext cx="8821" cy="487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1304745" y="1830834"/>
            <a:ext cx="129614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Yağlı bitki</a:t>
            </a:r>
            <a:r>
              <a:rPr lang="en-GB" dirty="0"/>
              <a:t> &amp; </a:t>
            </a:r>
            <a:r>
              <a:rPr lang="tr-TR" dirty="0"/>
              <a:t>Kimyasal</a:t>
            </a:r>
            <a:r>
              <a:rPr lang="en-GB" dirty="0"/>
              <a:t> </a:t>
            </a:r>
          </a:p>
        </p:txBody>
      </p:sp>
      <p:cxnSp>
        <p:nvCxnSpPr>
          <p:cNvPr id="38" name="Gerade Verbindung mit Pfeil 37"/>
          <p:cNvCxnSpPr/>
          <p:nvPr/>
        </p:nvCxnSpPr>
        <p:spPr>
          <a:xfrm flipH="1">
            <a:off x="1979712" y="2477165"/>
            <a:ext cx="9109" cy="487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5" idx="2"/>
            <a:endCxn id="10" idx="0"/>
          </p:cNvCxnSpPr>
          <p:nvPr/>
        </p:nvCxnSpPr>
        <p:spPr>
          <a:xfrm>
            <a:off x="3275712" y="2477165"/>
            <a:ext cx="144" cy="487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960076" y="1830834"/>
            <a:ext cx="144016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Saman</a:t>
            </a:r>
            <a:r>
              <a:rPr lang="en-GB" dirty="0"/>
              <a:t> &amp; </a:t>
            </a:r>
            <a:r>
              <a:rPr lang="en-GB" dirty="0" err="1"/>
              <a:t>ener</a:t>
            </a:r>
            <a:r>
              <a:rPr lang="tr-TR" dirty="0" err="1"/>
              <a:t>ji</a:t>
            </a:r>
            <a:r>
              <a:rPr lang="tr-TR" dirty="0"/>
              <a:t> bitki.</a:t>
            </a:r>
            <a:r>
              <a:rPr lang="en-GB" dirty="0"/>
              <a:t> </a:t>
            </a:r>
          </a:p>
        </p:txBody>
      </p:sp>
      <p:cxnSp>
        <p:nvCxnSpPr>
          <p:cNvPr id="46" name="Gerade Verbindung mit Pfeil 45"/>
          <p:cNvCxnSpPr>
            <a:stCxn id="44" idx="2"/>
            <a:endCxn id="9" idx="0"/>
          </p:cNvCxnSpPr>
          <p:nvPr/>
        </p:nvCxnSpPr>
        <p:spPr>
          <a:xfrm flipH="1">
            <a:off x="4680012" y="2477165"/>
            <a:ext cx="144" cy="487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7110354" y="1830834"/>
            <a:ext cx="91803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Güneşli yer</a:t>
            </a:r>
            <a:endParaRPr lang="en-GB" dirty="0"/>
          </a:p>
        </p:txBody>
      </p:sp>
      <p:cxnSp>
        <p:nvCxnSpPr>
          <p:cNvPr id="63" name="Gerade Verbindung mit Pfeil 62"/>
          <p:cNvCxnSpPr>
            <a:cxnSpLocks/>
            <a:stCxn id="61" idx="2"/>
            <a:endCxn id="12" idx="0"/>
          </p:cNvCxnSpPr>
          <p:nvPr/>
        </p:nvCxnSpPr>
        <p:spPr>
          <a:xfrm flipH="1">
            <a:off x="7560332" y="2477165"/>
            <a:ext cx="9037" cy="4875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cxnSpLocks/>
          </p:cNvCxnSpPr>
          <p:nvPr/>
        </p:nvCxnSpPr>
        <p:spPr>
          <a:xfrm>
            <a:off x="8506182" y="2467873"/>
            <a:ext cx="0" cy="496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8" idx="2"/>
            <a:endCxn id="23" idx="0"/>
          </p:cNvCxnSpPr>
          <p:nvPr/>
        </p:nvCxnSpPr>
        <p:spPr>
          <a:xfrm>
            <a:off x="6264188" y="3611036"/>
            <a:ext cx="0" cy="672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Foliennummernplatzhalter 31"/>
          <p:cNvSpPr>
            <a:spLocks noGrp="1"/>
          </p:cNvSpPr>
          <p:nvPr>
            <p:ph type="sldNum" sz="quarter" idx="12"/>
          </p:nvPr>
        </p:nvSpPr>
        <p:spPr>
          <a:xfrm>
            <a:off x="6553200" y="6232227"/>
            <a:ext cx="2133600" cy="365125"/>
          </a:xfrm>
        </p:spPr>
        <p:txBody>
          <a:bodyPr/>
          <a:lstStyle/>
          <a:p>
            <a:fld id="{6621C65E-2457-4E5F-9BAE-EA75BA82044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3" name="Textfeld 32"/>
          <p:cNvSpPr txBox="1"/>
          <p:nvPr/>
        </p:nvSpPr>
        <p:spPr>
          <a:xfrm>
            <a:off x="251520" y="5909061"/>
            <a:ext cx="864096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i="1" dirty="0"/>
              <a:t>İhtiyaç duyulan hammadde yetersiz ise yapılacak yatırım büyük sorunlarla karşılaşacak demektir.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457200" y="116632"/>
            <a:ext cx="8229600" cy="616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algn="ctr">
              <a:spcBef>
                <a:spcPct val="0"/>
              </a:spcBef>
              <a:buNone/>
              <a:defRPr sz="28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Asgari İşletme Büyüklüğü ve Asgari Yatırım Tutarları</a:t>
            </a:r>
            <a:endParaRPr lang="en-GB" dirty="0"/>
          </a:p>
        </p:txBody>
      </p:sp>
      <p:sp>
        <p:nvSpPr>
          <p:cNvPr id="38" name="Textfeld 37"/>
          <p:cNvSpPr txBox="1"/>
          <p:nvPr/>
        </p:nvSpPr>
        <p:spPr>
          <a:xfrm>
            <a:off x="467544" y="1326778"/>
            <a:ext cx="3096344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Asgari işletme büyüklüğü</a:t>
            </a:r>
            <a:endParaRPr lang="en-GB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5148064" y="1326778"/>
            <a:ext cx="367240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Birim enerji başına asgari yatırım</a:t>
            </a:r>
            <a:endParaRPr lang="en-GB" b="1" dirty="0"/>
          </a:p>
        </p:txBody>
      </p:sp>
      <p:sp>
        <p:nvSpPr>
          <p:cNvPr id="41" name="Pfeil nach rechts 40"/>
          <p:cNvSpPr/>
          <p:nvPr/>
        </p:nvSpPr>
        <p:spPr>
          <a:xfrm>
            <a:off x="5148064" y="2604400"/>
            <a:ext cx="3456384" cy="576064"/>
          </a:xfrm>
          <a:prstGeom prst="rightArrow">
            <a:avLst/>
          </a:prstGeom>
          <a:solidFill>
            <a:srgbClr val="66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Pfeil nach rechts 41"/>
          <p:cNvSpPr/>
          <p:nvPr/>
        </p:nvSpPr>
        <p:spPr>
          <a:xfrm>
            <a:off x="5148064" y="2046858"/>
            <a:ext cx="2736304" cy="576064"/>
          </a:xfrm>
          <a:prstGeom prst="rightArrow">
            <a:avLst/>
          </a:prstGeom>
          <a:solidFill>
            <a:srgbClr val="66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feil nach rechts 44"/>
          <p:cNvSpPr/>
          <p:nvPr/>
        </p:nvSpPr>
        <p:spPr>
          <a:xfrm>
            <a:off x="5148064" y="3207623"/>
            <a:ext cx="3384376" cy="576064"/>
          </a:xfrm>
          <a:prstGeom prst="rightArrow">
            <a:avLst/>
          </a:prstGeom>
          <a:solidFill>
            <a:srgbClr val="66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feil nach rechts 45"/>
          <p:cNvSpPr/>
          <p:nvPr/>
        </p:nvSpPr>
        <p:spPr>
          <a:xfrm>
            <a:off x="5130374" y="5061725"/>
            <a:ext cx="1440160" cy="576064"/>
          </a:xfrm>
          <a:prstGeom prst="rightArrow">
            <a:avLst/>
          </a:prstGeom>
          <a:solidFill>
            <a:srgbClr val="66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feil nach rechts 46"/>
          <p:cNvSpPr/>
          <p:nvPr/>
        </p:nvSpPr>
        <p:spPr>
          <a:xfrm>
            <a:off x="5148064" y="3828952"/>
            <a:ext cx="3384376" cy="576064"/>
          </a:xfrm>
          <a:prstGeom prst="rightArrow">
            <a:avLst/>
          </a:prstGeom>
          <a:solidFill>
            <a:srgbClr val="66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feil nach rechts 47"/>
          <p:cNvSpPr/>
          <p:nvPr/>
        </p:nvSpPr>
        <p:spPr>
          <a:xfrm>
            <a:off x="5148064" y="4423122"/>
            <a:ext cx="1872208" cy="576064"/>
          </a:xfrm>
          <a:prstGeom prst="rightArrow">
            <a:avLst/>
          </a:prstGeom>
          <a:solidFill>
            <a:srgbClr val="66FFFF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feil nach links 48"/>
          <p:cNvSpPr/>
          <p:nvPr/>
        </p:nvSpPr>
        <p:spPr>
          <a:xfrm>
            <a:off x="395536" y="2046858"/>
            <a:ext cx="3168352" cy="576064"/>
          </a:xfrm>
          <a:prstGeom prst="leftArrow">
            <a:avLst/>
          </a:prstGeom>
          <a:solidFill>
            <a:srgbClr val="99FF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Pfeil nach links 49"/>
          <p:cNvSpPr/>
          <p:nvPr/>
        </p:nvSpPr>
        <p:spPr>
          <a:xfrm>
            <a:off x="827584" y="2622922"/>
            <a:ext cx="2736304" cy="576064"/>
          </a:xfrm>
          <a:prstGeom prst="leftArrow">
            <a:avLst/>
          </a:prstGeom>
          <a:solidFill>
            <a:srgbClr val="99FF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" name="Pfeil nach links 50"/>
          <p:cNvSpPr/>
          <p:nvPr/>
        </p:nvSpPr>
        <p:spPr>
          <a:xfrm>
            <a:off x="1304745" y="3198986"/>
            <a:ext cx="2232248" cy="576064"/>
          </a:xfrm>
          <a:prstGeom prst="leftArrow">
            <a:avLst/>
          </a:prstGeom>
          <a:solidFill>
            <a:srgbClr val="99FF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2" name="Pfeil nach links 51"/>
          <p:cNvSpPr/>
          <p:nvPr/>
        </p:nvSpPr>
        <p:spPr>
          <a:xfrm>
            <a:off x="1538987" y="3792740"/>
            <a:ext cx="2016224" cy="576064"/>
          </a:xfrm>
          <a:prstGeom prst="leftArrow">
            <a:avLst/>
          </a:prstGeom>
          <a:solidFill>
            <a:srgbClr val="99FF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3" name="Pfeil nach links 52"/>
          <p:cNvSpPr/>
          <p:nvPr/>
        </p:nvSpPr>
        <p:spPr>
          <a:xfrm>
            <a:off x="2555776" y="5143202"/>
            <a:ext cx="936104" cy="576064"/>
          </a:xfrm>
          <a:prstGeom prst="leftArrow">
            <a:avLst/>
          </a:prstGeom>
          <a:solidFill>
            <a:srgbClr val="99FF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4" name="Pfeil nach links 53"/>
          <p:cNvSpPr/>
          <p:nvPr/>
        </p:nvSpPr>
        <p:spPr>
          <a:xfrm>
            <a:off x="1916757" y="4476608"/>
            <a:ext cx="1584176" cy="576064"/>
          </a:xfrm>
          <a:prstGeom prst="leftArrow">
            <a:avLst/>
          </a:prstGeom>
          <a:solidFill>
            <a:srgbClr val="99FF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3707904" y="2118866"/>
            <a:ext cx="115212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Etanol</a:t>
            </a:r>
            <a:endParaRPr lang="en-GB" dirty="0"/>
          </a:p>
        </p:txBody>
      </p:sp>
      <p:sp>
        <p:nvSpPr>
          <p:cNvPr id="56" name="Textfeld 55"/>
          <p:cNvSpPr txBox="1"/>
          <p:nvPr/>
        </p:nvSpPr>
        <p:spPr>
          <a:xfrm>
            <a:off x="3707904" y="2730726"/>
            <a:ext cx="115212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Bio-di</a:t>
            </a:r>
            <a:r>
              <a:rPr lang="tr-TR" dirty="0"/>
              <a:t>z</a:t>
            </a:r>
            <a:r>
              <a:rPr lang="en-GB" dirty="0"/>
              <a:t>el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707904" y="3343002"/>
            <a:ext cx="122413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Rüzgar</a:t>
            </a:r>
            <a:r>
              <a:rPr lang="en-GB" dirty="0"/>
              <a:t> 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707904" y="3919066"/>
            <a:ext cx="122413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Bioga</a:t>
            </a:r>
            <a:r>
              <a:rPr lang="tr-TR" dirty="0"/>
              <a:t>z</a:t>
            </a:r>
            <a:r>
              <a:rPr lang="en-GB" dirty="0"/>
              <a:t> 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707904" y="4423122"/>
            <a:ext cx="1224136" cy="64633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Odun</a:t>
            </a:r>
            <a:r>
              <a:rPr lang="en-GB" dirty="0"/>
              <a:t>/ </a:t>
            </a:r>
            <a:r>
              <a:rPr lang="tr-TR" dirty="0" err="1"/>
              <a:t>Sellüloz</a:t>
            </a:r>
            <a:endParaRPr lang="en-GB" dirty="0"/>
          </a:p>
        </p:txBody>
      </p:sp>
      <p:sp>
        <p:nvSpPr>
          <p:cNvPr id="60" name="Textfeld 59"/>
          <p:cNvSpPr txBox="1"/>
          <p:nvPr/>
        </p:nvSpPr>
        <p:spPr>
          <a:xfrm>
            <a:off x="3707904" y="5215210"/>
            <a:ext cx="122413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Solar</a:t>
            </a: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6621C65E-2457-4E5F-9BAE-EA75BA82044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4" name="Textfeld 23"/>
          <p:cNvSpPr txBox="1"/>
          <p:nvPr/>
        </p:nvSpPr>
        <p:spPr>
          <a:xfrm>
            <a:off x="395536" y="5879013"/>
            <a:ext cx="79928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i="1" dirty="0"/>
              <a:t>Çoğunda hem işletme ve hem de asgari yatırım tutarları yüksektir. Solar enerji için ihtiyaç duyulan asgari işletme ve yatırım tutarı en düşük seviyededir.</a:t>
            </a:r>
            <a:endParaRPr lang="en-GB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algn="ctr">
              <a:spcBef>
                <a:spcPct val="0"/>
              </a:spcBef>
              <a:buNone/>
              <a:defRPr sz="28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Teknik Hususlar ve İşletme Masrafları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988840"/>
            <a:ext cx="3168352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Teknik hususlar</a:t>
            </a:r>
            <a:endParaRPr lang="en-GB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148064" y="1988840"/>
            <a:ext cx="367240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İşletme masrafları</a:t>
            </a:r>
            <a:endParaRPr lang="en-GB" b="1" dirty="0"/>
          </a:p>
        </p:txBody>
      </p:sp>
      <p:sp>
        <p:nvSpPr>
          <p:cNvPr id="11" name="Pfeil nach links 10"/>
          <p:cNvSpPr/>
          <p:nvPr/>
        </p:nvSpPr>
        <p:spPr>
          <a:xfrm>
            <a:off x="1043608" y="2564904"/>
            <a:ext cx="2520280" cy="576064"/>
          </a:xfrm>
          <a:prstGeom prst="leftArrow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Pfeil nach links 11"/>
          <p:cNvSpPr/>
          <p:nvPr/>
        </p:nvSpPr>
        <p:spPr>
          <a:xfrm>
            <a:off x="683568" y="3239871"/>
            <a:ext cx="2880320" cy="576064"/>
          </a:xfrm>
          <a:prstGeom prst="leftArrow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Pfeil nach links 12"/>
          <p:cNvSpPr/>
          <p:nvPr/>
        </p:nvSpPr>
        <p:spPr>
          <a:xfrm>
            <a:off x="1304745" y="3879554"/>
            <a:ext cx="2232248" cy="576064"/>
          </a:xfrm>
          <a:prstGeom prst="leftArrow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Pfeil nach links 13"/>
          <p:cNvSpPr/>
          <p:nvPr/>
        </p:nvSpPr>
        <p:spPr>
          <a:xfrm>
            <a:off x="755576" y="4608887"/>
            <a:ext cx="2799635" cy="576064"/>
          </a:xfrm>
          <a:prstGeom prst="leftArrow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Pfeil nach links 14"/>
          <p:cNvSpPr/>
          <p:nvPr/>
        </p:nvSpPr>
        <p:spPr>
          <a:xfrm>
            <a:off x="2771800" y="6093296"/>
            <a:ext cx="720080" cy="576064"/>
          </a:xfrm>
          <a:prstGeom prst="leftArrow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483768" y="5337644"/>
            <a:ext cx="1008112" cy="576064"/>
          </a:xfrm>
          <a:prstGeom prst="leftArrow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761982" y="2636912"/>
            <a:ext cx="115212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Etanol</a:t>
            </a:r>
            <a:endParaRPr lang="en-GB" dirty="0"/>
          </a:p>
        </p:txBody>
      </p:sp>
      <p:sp>
        <p:nvSpPr>
          <p:cNvPr id="18" name="Textfeld 17"/>
          <p:cNvSpPr txBox="1"/>
          <p:nvPr/>
        </p:nvSpPr>
        <p:spPr>
          <a:xfrm>
            <a:off x="3761982" y="3356992"/>
            <a:ext cx="115212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Bio-di</a:t>
            </a:r>
            <a:r>
              <a:rPr lang="tr-TR" dirty="0"/>
              <a:t>z</a:t>
            </a:r>
            <a:r>
              <a:rPr lang="en-GB" dirty="0"/>
              <a:t>el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779912" y="4005064"/>
            <a:ext cx="115212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Rüzgar</a:t>
            </a:r>
            <a:r>
              <a:rPr lang="en-GB" dirty="0"/>
              <a:t> 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779912" y="4715852"/>
            <a:ext cx="1152128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Bioga</a:t>
            </a:r>
            <a:r>
              <a:rPr lang="tr-TR" dirty="0"/>
              <a:t>z</a:t>
            </a:r>
            <a:r>
              <a:rPr lang="en-GB" dirty="0"/>
              <a:t> 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707904" y="5310461"/>
            <a:ext cx="1224136" cy="64633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Odun</a:t>
            </a:r>
            <a:r>
              <a:rPr lang="en-GB" dirty="0"/>
              <a:t>/ </a:t>
            </a:r>
            <a:r>
              <a:rPr lang="tr-TR" dirty="0" err="1"/>
              <a:t>Sellülozik</a:t>
            </a:r>
            <a:endParaRPr lang="en-GB" dirty="0"/>
          </a:p>
        </p:txBody>
      </p:sp>
      <p:sp>
        <p:nvSpPr>
          <p:cNvPr id="22" name="Textfeld 21"/>
          <p:cNvSpPr txBox="1"/>
          <p:nvPr/>
        </p:nvSpPr>
        <p:spPr>
          <a:xfrm>
            <a:off x="3707904" y="6165304"/>
            <a:ext cx="1224136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Solar</a:t>
            </a: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4" name="Textfeld 23"/>
          <p:cNvSpPr txBox="1"/>
          <p:nvPr/>
        </p:nvSpPr>
        <p:spPr>
          <a:xfrm>
            <a:off x="5220072" y="2780928"/>
            <a:ext cx="3528392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i="1" dirty="0"/>
              <a:t>Masraflar genellikle hammadde ve teknik hususlara bağlıdır. En düşük masraf solar, en yüksek ise </a:t>
            </a:r>
            <a:r>
              <a:rPr lang="tr-TR" i="1" dirty="0" err="1"/>
              <a:t>bio</a:t>
            </a:r>
            <a:r>
              <a:rPr lang="tr-TR" i="1" dirty="0"/>
              <a:t>-dizel ve biyogazdır.</a:t>
            </a:r>
            <a:endParaRPr lang="en-GB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 algn="ctr">
              <a:spcBef>
                <a:spcPct val="0"/>
              </a:spcBef>
              <a:buNone/>
              <a:defRPr sz="2800" b="1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Çevresel Etki ve Çiftçiler için </a:t>
            </a:r>
            <a:r>
              <a:rPr lang="tr-TR" dirty="0" err="1"/>
              <a:t>Sosyo</a:t>
            </a:r>
            <a:r>
              <a:rPr lang="tr-TR" dirty="0"/>
              <a:t>-Ekonomik Önemi</a:t>
            </a:r>
            <a:endParaRPr lang="en-GB" dirty="0"/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1043608" y="1772816"/>
            <a:ext cx="0" cy="417646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1043608" y="5949280"/>
            <a:ext cx="662473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405979" y="2060848"/>
            <a:ext cx="461665" cy="38884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tr-TR" dirty="0"/>
              <a:t>Çevresel etki</a:t>
            </a:r>
            <a:endParaRPr lang="en-GB" dirty="0"/>
          </a:p>
        </p:txBody>
      </p:sp>
      <p:sp>
        <p:nvSpPr>
          <p:cNvPr id="32" name="Textfeld 31"/>
          <p:cNvSpPr txBox="1"/>
          <p:nvPr/>
        </p:nvSpPr>
        <p:spPr>
          <a:xfrm>
            <a:off x="1115616" y="6165304"/>
            <a:ext cx="6408712" cy="3693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Çiftçiler açısından </a:t>
            </a:r>
            <a:r>
              <a:rPr lang="tr-TR" dirty="0" err="1"/>
              <a:t>sosyo</a:t>
            </a:r>
            <a:r>
              <a:rPr lang="tr-TR" dirty="0"/>
              <a:t>-ekonomik önem</a:t>
            </a:r>
            <a:endParaRPr lang="en-GB" dirty="0"/>
          </a:p>
        </p:txBody>
      </p:sp>
      <p:sp>
        <p:nvSpPr>
          <p:cNvPr id="33" name="Flussdiagramm: Verbindungsstelle 32"/>
          <p:cNvSpPr/>
          <p:nvPr/>
        </p:nvSpPr>
        <p:spPr>
          <a:xfrm>
            <a:off x="1115616" y="1844824"/>
            <a:ext cx="1296144" cy="122413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Ethanol</a:t>
            </a:r>
          </a:p>
        </p:txBody>
      </p:sp>
      <p:sp>
        <p:nvSpPr>
          <p:cNvPr id="34" name="Flussdiagramm: Verbindungsstelle 33"/>
          <p:cNvSpPr/>
          <p:nvPr/>
        </p:nvSpPr>
        <p:spPr>
          <a:xfrm>
            <a:off x="2411760" y="2204864"/>
            <a:ext cx="1296144" cy="122413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Bio-diesel</a:t>
            </a:r>
          </a:p>
        </p:txBody>
      </p:sp>
      <p:sp>
        <p:nvSpPr>
          <p:cNvPr id="35" name="Flussdiagramm: Verbindungsstelle 34"/>
          <p:cNvSpPr/>
          <p:nvPr/>
        </p:nvSpPr>
        <p:spPr>
          <a:xfrm>
            <a:off x="3347864" y="3284984"/>
            <a:ext cx="1296144" cy="122413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Biogas </a:t>
            </a:r>
          </a:p>
        </p:txBody>
      </p:sp>
      <p:sp>
        <p:nvSpPr>
          <p:cNvPr id="36" name="Flussdiagramm: Verbindungsstelle 35"/>
          <p:cNvSpPr/>
          <p:nvPr/>
        </p:nvSpPr>
        <p:spPr>
          <a:xfrm>
            <a:off x="1187624" y="4725144"/>
            <a:ext cx="1296144" cy="122413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Rüzgar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7" name="Flussdiagramm: Verbindungsstelle 36"/>
          <p:cNvSpPr/>
          <p:nvPr/>
        </p:nvSpPr>
        <p:spPr>
          <a:xfrm>
            <a:off x="6084168" y="4725144"/>
            <a:ext cx="1296144" cy="122413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Solar </a:t>
            </a:r>
          </a:p>
        </p:txBody>
      </p:sp>
      <p:sp>
        <p:nvSpPr>
          <p:cNvPr id="38" name="Flussdiagramm: Verbindungsstelle 37"/>
          <p:cNvSpPr/>
          <p:nvPr/>
        </p:nvSpPr>
        <p:spPr>
          <a:xfrm>
            <a:off x="4644008" y="4005064"/>
            <a:ext cx="1296144" cy="122413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Wood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celluloses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4" name="Textfeld 13"/>
          <p:cNvSpPr txBox="1"/>
          <p:nvPr/>
        </p:nvSpPr>
        <p:spPr>
          <a:xfrm>
            <a:off x="4355976" y="1879664"/>
            <a:ext cx="432048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i="1" dirty="0"/>
              <a:t>Solar ve oduna dayalı tesisler küçük çaplı kurulabildiği için hem çevreye etkileri azdır ve hem de çiftçiye yükü düşüktür, çiftçiyi bağımlı kılmaz.</a:t>
            </a:r>
            <a:endParaRPr lang="en-GB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Müşteriler, Pazar ve Lojistik</a:t>
            </a:r>
            <a:endParaRPr lang="en-GB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17919"/>
              </p:ext>
            </p:extLst>
          </p:nvPr>
        </p:nvGraphicFramePr>
        <p:xfrm>
          <a:off x="611560" y="1124744"/>
          <a:ext cx="7848872" cy="376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068">
                <a:tc>
                  <a:txBody>
                    <a:bodyPr/>
                    <a:lstStyle/>
                    <a:p>
                      <a:r>
                        <a:rPr lang="tr-TR" sz="2000" dirty="0"/>
                        <a:t>Ürün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Enerji tipi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Müşteri/Pazar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</a:t>
                      </a:r>
                      <a:r>
                        <a:rPr lang="tr-TR" sz="2000" dirty="0" err="1"/>
                        <a:t>jistik</a:t>
                      </a:r>
                      <a:endParaRPr lang="en-GB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068">
                <a:tc>
                  <a:txBody>
                    <a:bodyPr/>
                    <a:lstStyle/>
                    <a:p>
                      <a:r>
                        <a:rPr lang="en-GB" sz="2000" dirty="0" err="1"/>
                        <a:t>Etanol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Yakıt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</a:t>
                      </a:r>
                      <a:r>
                        <a:rPr lang="tr-TR" sz="2000" dirty="0" err="1"/>
                        <a:t>afineri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Kolay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068">
                <a:tc>
                  <a:txBody>
                    <a:bodyPr/>
                    <a:lstStyle/>
                    <a:p>
                      <a:r>
                        <a:rPr lang="en-GB" sz="2000" dirty="0"/>
                        <a:t>Bio-di</a:t>
                      </a:r>
                      <a:r>
                        <a:rPr lang="tr-TR" sz="2000" dirty="0"/>
                        <a:t>z</a:t>
                      </a:r>
                      <a:r>
                        <a:rPr lang="en-GB" sz="2000" dirty="0"/>
                        <a:t>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Yakıt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</a:t>
                      </a:r>
                      <a:r>
                        <a:rPr lang="tr-TR" sz="2000" dirty="0" err="1"/>
                        <a:t>afineri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Kolay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789">
                <a:tc>
                  <a:txBody>
                    <a:bodyPr/>
                    <a:lstStyle/>
                    <a:p>
                      <a:r>
                        <a:rPr lang="en-GB" sz="2000" dirty="0" err="1"/>
                        <a:t>Bioga</a:t>
                      </a:r>
                      <a:r>
                        <a:rPr lang="tr-TR" sz="2000" dirty="0"/>
                        <a:t>z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Ele</a:t>
                      </a:r>
                      <a:r>
                        <a:rPr lang="tr-TR" sz="2000" dirty="0" err="1"/>
                        <a:t>ktrik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Kamu ağı ve özel tüketim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Kolay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789">
                <a:tc>
                  <a:txBody>
                    <a:bodyPr/>
                    <a:lstStyle/>
                    <a:p>
                      <a:r>
                        <a:rPr lang="tr-TR" sz="2000" dirty="0"/>
                        <a:t>Odun/</a:t>
                      </a:r>
                      <a:r>
                        <a:rPr lang="tr-TR" sz="2000" dirty="0" err="1"/>
                        <a:t>sellülozik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Ele</a:t>
                      </a:r>
                      <a:r>
                        <a:rPr lang="tr-TR" sz="2000" dirty="0" err="1"/>
                        <a:t>ktrik</a:t>
                      </a:r>
                      <a:r>
                        <a:rPr lang="tr-TR" sz="2000" dirty="0"/>
                        <a:t> ve ısı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Kamu ağı ve özel tüketim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Isınma bakımından güç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068">
                <a:tc>
                  <a:txBody>
                    <a:bodyPr/>
                    <a:lstStyle/>
                    <a:p>
                      <a:r>
                        <a:rPr lang="tr-TR" sz="2000" dirty="0"/>
                        <a:t>Rüzgar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Ele</a:t>
                      </a:r>
                      <a:r>
                        <a:rPr lang="tr-TR" sz="2000" dirty="0" err="1"/>
                        <a:t>ktrik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Kamu ağı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Kolay</a:t>
                      </a:r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789">
                <a:tc>
                  <a:txBody>
                    <a:bodyPr/>
                    <a:lstStyle/>
                    <a:p>
                      <a:r>
                        <a:rPr lang="en-GB" sz="2000" dirty="0"/>
                        <a:t>Solar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Ele</a:t>
                      </a:r>
                      <a:r>
                        <a:rPr lang="tr-TR" sz="2000" dirty="0" err="1"/>
                        <a:t>ktrik</a:t>
                      </a:r>
                      <a:r>
                        <a:rPr lang="en-GB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Kamu ağı ve özel tüketim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Kolay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1C65E-2457-4E5F-9BAE-EA75BA82044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extfeld 5"/>
          <p:cNvSpPr txBox="1"/>
          <p:nvPr/>
        </p:nvSpPr>
        <p:spPr>
          <a:xfrm>
            <a:off x="539552" y="5229200"/>
            <a:ext cx="7992888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i="1" dirty="0"/>
              <a:t>Yenilenebilir enerji pazarlarının çoğu tekelleşmiş durumdadır. Hükümetlerin düzenlemelerine bağlı olarak biyogaz, odun ve solar enerji özel tüketim amacıyla üretilebilmektedir. Odundan faydalanarak ısınma sistemi kurmak ve işletmek güçtür.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624</Words>
  <Application>Microsoft Office PowerPoint</Application>
  <PresentationFormat>On-screen Show (4:3)</PresentationFormat>
  <Paragraphs>176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Larissa-Design</vt:lpstr>
      <vt:lpstr>KOOPERATİFLERDE  DOĞRU YENİLENEBİLİR ENERJİ YATIRIMI  NASIL SEÇİLİR?</vt:lpstr>
      <vt:lpstr>Amaç</vt:lpstr>
      <vt:lpstr>Seçme Kriterleri</vt:lpstr>
      <vt:lpstr>Yenilenebilir Enerji Formları</vt:lpstr>
      <vt:lpstr>PowerPoint Presentation</vt:lpstr>
      <vt:lpstr>PowerPoint Presentation</vt:lpstr>
      <vt:lpstr>PowerPoint Presentation</vt:lpstr>
      <vt:lpstr>PowerPoint Presentation</vt:lpstr>
      <vt:lpstr>Müşteriler, Pazar ve Lojistik</vt:lpstr>
      <vt:lpstr>Yasal Düzenlemeler</vt:lpstr>
      <vt:lpstr>Kooperatif Felsefesi ve Yapısıyla Uyum</vt:lpstr>
      <vt:lpstr>Önerilen Seçim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Select the right Investment in Renewable Energy for Cooperatives</dc:title>
  <dc:creator>EcoSys</dc:creator>
  <cp:lastModifiedBy>Salahattin KUMLU</cp:lastModifiedBy>
  <cp:revision>72</cp:revision>
  <dcterms:created xsi:type="dcterms:W3CDTF">2017-03-10T08:24:50Z</dcterms:created>
  <dcterms:modified xsi:type="dcterms:W3CDTF">2017-05-01T01:42:54Z</dcterms:modified>
</cp:coreProperties>
</file>