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2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38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1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518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17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29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3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94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47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92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787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2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2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1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376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French Cooperatives</a:t>
            </a:r>
            <a:endParaRPr lang="en-U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r>
              <a:rPr lang="fr-FR" dirty="0" smtClean="0"/>
              <a:t>, </a:t>
            </a:r>
            <a:r>
              <a:rPr lang="en-US" dirty="0" smtClean="0"/>
              <a:t>Project and innovations.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6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/>
              <a:t>W</a:t>
            </a:r>
            <a:r>
              <a:rPr lang="fr-FR" dirty="0" err="1" smtClean="0"/>
              <a:t>indow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0957" y="2181024"/>
            <a:ext cx="10554574" cy="3636511"/>
          </a:xfrm>
        </p:spPr>
        <p:txBody>
          <a:bodyPr/>
          <a:lstStyle/>
          <a:p>
            <a:r>
              <a:rPr lang="en-US" dirty="0" err="1" smtClean="0"/>
              <a:t>Rescoop</a:t>
            </a:r>
            <a:r>
              <a:rPr lang="en-US" dirty="0" smtClean="0"/>
              <a:t>, the </a:t>
            </a:r>
            <a:r>
              <a:rPr lang="en-US" dirty="0"/>
              <a:t>European federation of renewable energy cooperatives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11 </a:t>
            </a:r>
            <a:r>
              <a:rPr lang="en-US" dirty="0"/>
              <a:t>European Member States: Belgium, Croatia, Denmark, France, Greece, Italy, Netherlands, Portugal, Spain, United Kingdom and Ireland.</a:t>
            </a:r>
            <a:endParaRPr lang="en-US" dirty="0" smtClean="0"/>
          </a:p>
          <a:p>
            <a:pPr lvl="1"/>
            <a:r>
              <a:rPr lang="fr-FR" dirty="0" smtClean="0"/>
              <a:t>French </a:t>
            </a:r>
            <a:r>
              <a:rPr lang="fr-FR" dirty="0" err="1" smtClean="0"/>
              <a:t>cooperatives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: </a:t>
            </a:r>
            <a:r>
              <a:rPr lang="fr-FR" dirty="0" err="1" smtClean="0"/>
              <a:t>Enercoop</a:t>
            </a:r>
            <a:r>
              <a:rPr lang="fr-FR" dirty="0" smtClean="0"/>
              <a:t> , Energie Partagée, </a:t>
            </a:r>
            <a:r>
              <a:rPr lang="fr-FR" dirty="0" err="1" smtClean="0"/>
              <a:t>Jurascic</a:t>
            </a:r>
            <a:r>
              <a:rPr lang="fr-FR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The importance of Europe in the development of French cooperatives is crucial.</a:t>
            </a:r>
          </a:p>
          <a:p>
            <a:pPr lvl="2"/>
            <a:r>
              <a:rPr lang="fr-FR" dirty="0" err="1" smtClean="0"/>
              <a:t>Having</a:t>
            </a:r>
            <a:r>
              <a:rPr lang="fr-FR" dirty="0" smtClean="0"/>
              <a:t> more impact on </a:t>
            </a:r>
            <a:r>
              <a:rPr lang="fr-FR" dirty="0" err="1" smtClean="0"/>
              <a:t>European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 </a:t>
            </a:r>
            <a:r>
              <a:rPr lang="fr-FR" dirty="0" err="1" smtClean="0"/>
              <a:t>debate</a:t>
            </a:r>
            <a:r>
              <a:rPr lang="fr-FR" dirty="0" smtClean="0"/>
              <a:t>.</a:t>
            </a:r>
          </a:p>
          <a:p>
            <a:pPr lvl="2"/>
            <a:r>
              <a:rPr lang="fr-FR" dirty="0" smtClean="0"/>
              <a:t>Help </a:t>
            </a:r>
            <a:r>
              <a:rPr lang="fr-FR" dirty="0" smtClean="0"/>
              <a:t>countries</a:t>
            </a:r>
            <a:r>
              <a:rPr lang="fr-F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4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environment </a:t>
            </a:r>
            <a:r>
              <a:rPr lang="en-US" dirty="0" smtClean="0"/>
              <a:t>that France </a:t>
            </a:r>
            <a:r>
              <a:rPr lang="en-US" dirty="0" smtClean="0"/>
              <a:t>offered wasn't </a:t>
            </a:r>
            <a:r>
              <a:rPr lang="en-US" dirty="0" smtClean="0"/>
              <a:t>favorable for the creation of cooperative.</a:t>
            </a:r>
          </a:p>
          <a:p>
            <a:r>
              <a:rPr lang="en-US" dirty="0" smtClean="0"/>
              <a:t>Cooperative had to adapt and the interest of citizen became even more important.</a:t>
            </a:r>
          </a:p>
          <a:p>
            <a:r>
              <a:rPr lang="en-US" dirty="0" smtClean="0"/>
              <a:t>In despite of the difficulty, many project came out. 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importance of European relation and the help between countries increased the quality and rapidity of </a:t>
            </a:r>
            <a:r>
              <a:rPr lang="en-US" dirty="0" smtClean="0"/>
              <a:t>the </a:t>
            </a:r>
            <a:r>
              <a:rPr lang="en-US" dirty="0" smtClean="0"/>
              <a:t>development </a:t>
            </a:r>
            <a:r>
              <a:rPr lang="en-US" smtClean="0"/>
              <a:t>of the </a:t>
            </a:r>
            <a:r>
              <a:rPr lang="en-US" smtClean="0"/>
              <a:t>projects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6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vers le bas 3"/>
          <p:cNvSpPr/>
          <p:nvPr/>
        </p:nvSpPr>
        <p:spPr>
          <a:xfrm>
            <a:off x="930769" y="2644975"/>
            <a:ext cx="147533" cy="36523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Emergence of cooperatives in France - 1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0000" y="2662234"/>
            <a:ext cx="6548332" cy="363651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19th century First agricultural cooperative </a:t>
            </a:r>
            <a:r>
              <a:rPr lang="en-US" dirty="0" smtClean="0"/>
              <a:t>appeared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1946, after the war, the state decide to create EDF, to handle all </a:t>
            </a:r>
            <a:r>
              <a:rPr lang="en-US" dirty="0" smtClean="0"/>
              <a:t>the energetic issues.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 1999 the energetic producing and providing market </a:t>
            </a:r>
            <a:r>
              <a:rPr lang="en-US" dirty="0" smtClean="0"/>
              <a:t>got </a:t>
            </a:r>
            <a:r>
              <a:rPr lang="en-US" dirty="0" smtClean="0"/>
              <a:t>open </a:t>
            </a:r>
            <a:r>
              <a:rPr lang="en-US" dirty="0" smtClean="0"/>
              <a:t>for </a:t>
            </a:r>
            <a:r>
              <a:rPr lang="en-US" dirty="0" smtClean="0"/>
              <a:t>high energetic </a:t>
            </a:r>
            <a:r>
              <a:rPr lang="en-US" dirty="0" smtClean="0"/>
              <a:t>consumer </a:t>
            </a:r>
            <a:r>
              <a:rPr lang="en-US" dirty="0" smtClean="0"/>
              <a:t>companies ( &lt;100 GW )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1st July 2007 the </a:t>
            </a:r>
            <a:r>
              <a:rPr lang="en-US" dirty="0" smtClean="0"/>
              <a:t>market </a:t>
            </a:r>
            <a:r>
              <a:rPr lang="en-US" dirty="0" smtClean="0"/>
              <a:t>extended to everyone </a:t>
            </a:r>
            <a:r>
              <a:rPr lang="en-US" dirty="0" smtClean="0"/>
              <a:t>including </a:t>
            </a:r>
            <a:r>
              <a:rPr lang="en-US" dirty="0" smtClean="0"/>
              <a:t>private individuals </a:t>
            </a:r>
          </a:p>
        </p:txBody>
      </p:sp>
    </p:spTree>
    <p:extLst>
      <p:ext uri="{BB962C8B-B14F-4D97-AF65-F5344CB8AC3E}">
        <p14:creationId xmlns:p14="http://schemas.microsoft.com/office/powerpoint/2010/main" val="36478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vers le bas 3"/>
          <p:cNvSpPr/>
          <p:nvPr/>
        </p:nvSpPr>
        <p:spPr>
          <a:xfrm>
            <a:off x="948022" y="2682815"/>
            <a:ext cx="113027" cy="14319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Emergence of cooperatives in </a:t>
            </a:r>
            <a:r>
              <a:rPr lang="en-US" dirty="0" smtClean="0"/>
              <a:t>France - 2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5961650" cy="3636511"/>
          </a:xfrm>
        </p:spPr>
        <p:txBody>
          <a:bodyPr/>
          <a:lstStyle/>
          <a:p>
            <a:r>
              <a:rPr lang="en-US" dirty="0" smtClean="0"/>
              <a:t>Recently , </a:t>
            </a:r>
            <a:r>
              <a:rPr lang="en-US" dirty="0" smtClean="0"/>
              <a:t>stating with</a:t>
            </a:r>
            <a:r>
              <a:rPr lang="en-US" dirty="0" smtClean="0"/>
              <a:t> 3rd </a:t>
            </a:r>
            <a:r>
              <a:rPr lang="en-US" dirty="0" smtClean="0"/>
              <a:t>august 2016,</a:t>
            </a:r>
            <a:r>
              <a:rPr lang="fr-FR" dirty="0" smtClean="0"/>
              <a:t> </a:t>
            </a:r>
            <a:r>
              <a:rPr lang="en-US" dirty="0"/>
              <a:t>renewable energy </a:t>
            </a:r>
            <a:r>
              <a:rPr lang="en-US" dirty="0" smtClean="0"/>
              <a:t>producers </a:t>
            </a:r>
            <a:r>
              <a:rPr lang="en-US" dirty="0" smtClean="0"/>
              <a:t>are allowed to sell </a:t>
            </a:r>
            <a:r>
              <a:rPr lang="en-US" dirty="0"/>
              <a:t>their energy to every </a:t>
            </a:r>
            <a:r>
              <a:rPr lang="en-US" dirty="0" smtClean="0"/>
              <a:t>certified operator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Enercoop</a:t>
            </a:r>
            <a:r>
              <a:rPr lang="en-US" dirty="0" smtClean="0"/>
              <a:t> </a:t>
            </a:r>
            <a:r>
              <a:rPr lang="en-US" dirty="0" smtClean="0"/>
              <a:t>is the first </a:t>
            </a:r>
            <a:r>
              <a:rPr lang="en-US" dirty="0"/>
              <a:t>certified organization.</a:t>
            </a:r>
            <a:endParaRPr lang="en-US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 smtClean="0"/>
              <a:t>sum </a:t>
            </a:r>
            <a:r>
              <a:rPr lang="en-US" dirty="0" smtClean="0"/>
              <a:t>up</a:t>
            </a:r>
            <a:r>
              <a:rPr lang="en-US" dirty="0" smtClean="0"/>
              <a:t>, up until 2016 </a:t>
            </a:r>
            <a:r>
              <a:rPr lang="en-US" dirty="0" smtClean="0"/>
              <a:t>the environment was not </a:t>
            </a:r>
            <a:r>
              <a:rPr lang="en-US" dirty="0" smtClean="0"/>
              <a:t>suitable for the development of French </a:t>
            </a:r>
            <a:r>
              <a:rPr lang="en-US" dirty="0" smtClean="0"/>
              <a:t>energetic </a:t>
            </a:r>
            <a:r>
              <a:rPr lang="en-US" dirty="0" smtClean="0"/>
              <a:t>cooperatives</a:t>
            </a:r>
            <a:r>
              <a:rPr lang="en-US" dirty="0" smtClean="0"/>
              <a:t>. This caused the delay for the improvement of French energetic cooperatives.=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45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ENERCOOP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424" y="2632227"/>
            <a:ext cx="10554574" cy="363651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ID card</a:t>
            </a:r>
          </a:p>
          <a:p>
            <a:pPr lvl="1"/>
            <a:r>
              <a:rPr lang="en-US" dirty="0" smtClean="0"/>
              <a:t>Created </a:t>
            </a:r>
            <a:r>
              <a:rPr lang="en-US" dirty="0"/>
              <a:t>in September </a:t>
            </a:r>
            <a:r>
              <a:rPr lang="en-US" dirty="0" smtClean="0"/>
              <a:t>2005.</a:t>
            </a:r>
          </a:p>
          <a:p>
            <a:pPr lvl="1"/>
            <a:r>
              <a:rPr lang="en-US" dirty="0"/>
              <a:t>First and only 100% renewable electricity </a:t>
            </a:r>
            <a:r>
              <a:rPr lang="en-US" dirty="0" smtClean="0"/>
              <a:t>provider</a:t>
            </a:r>
          </a:p>
          <a:p>
            <a:pPr lvl="2"/>
            <a:r>
              <a:rPr lang="en-US" sz="1500" dirty="0" smtClean="0"/>
              <a:t>42 000 consumers</a:t>
            </a:r>
          </a:p>
          <a:p>
            <a:pPr lvl="2"/>
            <a:r>
              <a:rPr lang="en-US" sz="1500" dirty="0" smtClean="0"/>
              <a:t>130 Producers</a:t>
            </a:r>
          </a:p>
          <a:p>
            <a:pPr lvl="2"/>
            <a:r>
              <a:rPr lang="en-US" sz="1500" dirty="0" smtClean="0"/>
              <a:t>81 MW – Total Power</a:t>
            </a:r>
          </a:p>
          <a:p>
            <a:pPr lvl="1"/>
            <a:r>
              <a:rPr lang="en-US" dirty="0" smtClean="0"/>
              <a:t>10 regional cooperatives</a:t>
            </a:r>
          </a:p>
          <a:p>
            <a:pPr lvl="1"/>
            <a:r>
              <a:rPr lang="en-US" dirty="0" smtClean="0"/>
              <a:t>Certified operator for </a:t>
            </a:r>
            <a:r>
              <a:rPr lang="en-US" dirty="0" smtClean="0"/>
              <a:t>buying </a:t>
            </a:r>
            <a:r>
              <a:rPr lang="en-US" dirty="0" smtClean="0"/>
              <a:t>sustainable energy!</a:t>
            </a:r>
            <a:endParaRPr lang="en-US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en-US" dirty="0" smtClean="0"/>
              <a:t>   Example of project : In cooperation with </a:t>
            </a:r>
            <a:r>
              <a:rPr lang="en-US" dirty="0" err="1" smtClean="0"/>
              <a:t>Energie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artagée</a:t>
            </a:r>
            <a:r>
              <a:rPr lang="en-US" dirty="0" smtClean="0"/>
              <a:t> , </a:t>
            </a:r>
            <a:r>
              <a:rPr lang="en-US" dirty="0" err="1"/>
              <a:t>E</a:t>
            </a:r>
            <a:r>
              <a:rPr lang="en-US" dirty="0" err="1" smtClean="0"/>
              <a:t>nercoop</a:t>
            </a:r>
            <a:r>
              <a:rPr lang="en-US" dirty="0" smtClean="0"/>
              <a:t> </a:t>
            </a:r>
            <a:r>
              <a:rPr lang="en-US" dirty="0" smtClean="0"/>
              <a:t>bought </a:t>
            </a:r>
            <a:r>
              <a:rPr lang="en-US" dirty="0" smtClean="0"/>
              <a:t>a wind farm in </a:t>
            </a:r>
            <a:r>
              <a:rPr lang="en-US" dirty="0" smtClean="0"/>
              <a:t>from </a:t>
            </a:r>
            <a:r>
              <a:rPr lang="en-US" dirty="0" smtClean="0"/>
              <a:t>a </a:t>
            </a:r>
            <a:r>
              <a:rPr lang="en-US" dirty="0" smtClean="0"/>
              <a:t>small </a:t>
            </a:r>
            <a:r>
              <a:rPr lang="en-US" dirty="0" smtClean="0"/>
              <a:t>town of </a:t>
            </a:r>
            <a:r>
              <a:rPr lang="en-US" dirty="0" smtClean="0"/>
              <a:t>Loire-Atlantique in order to  produce the equivalent consummation </a:t>
            </a:r>
            <a:r>
              <a:rPr lang="en-US" dirty="0" smtClean="0"/>
              <a:t>of 6900 </a:t>
            </a:r>
            <a:r>
              <a:rPr lang="en-US" dirty="0" smtClean="0"/>
              <a:t>home</a:t>
            </a:r>
            <a:r>
              <a:rPr lang="en-US" dirty="0"/>
              <a:t> </a:t>
            </a:r>
            <a:r>
              <a:rPr lang="en-US" dirty="0" smtClean="0"/>
              <a:t>in the very same area.</a:t>
            </a:r>
            <a:endParaRPr lang="en-US" dirty="0"/>
          </a:p>
        </p:txBody>
      </p:sp>
      <p:pic>
        <p:nvPicPr>
          <p:cNvPr id="1030" name="Picture 6" descr="Image result for Enercoop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6824" y="447188"/>
            <a:ext cx="2909141" cy="1587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838" y="2968172"/>
            <a:ext cx="4295663" cy="2317266"/>
          </a:xfrm>
          <a:prstGeom prst="rect">
            <a:avLst/>
          </a:prstGeom>
        </p:spPr>
      </p:pic>
      <p:sp>
        <p:nvSpPr>
          <p:cNvPr id="7" name="Flèche droite 6"/>
          <p:cNvSpPr/>
          <p:nvPr/>
        </p:nvSpPr>
        <p:spPr>
          <a:xfrm>
            <a:off x="886655" y="5745194"/>
            <a:ext cx="173411" cy="172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49725" y="4001004"/>
            <a:ext cx="52674" cy="2856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85558" y="2026580"/>
            <a:ext cx="4936431" cy="2170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ENERGIE PARTAGEE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424" y="1892196"/>
            <a:ext cx="10554574" cy="4385547"/>
          </a:xfrm>
        </p:spPr>
        <p:txBody>
          <a:bodyPr/>
          <a:lstStyle/>
          <a:p>
            <a:r>
              <a:rPr lang="fr-FR" sz="1700" dirty="0" smtClean="0"/>
              <a:t>ID </a:t>
            </a:r>
            <a:r>
              <a:rPr lang="fr-FR" sz="1700" dirty="0" err="1" smtClean="0"/>
              <a:t>card</a:t>
            </a:r>
            <a:endParaRPr lang="fr-FR" sz="1700" dirty="0"/>
          </a:p>
          <a:p>
            <a:pPr lvl="1"/>
            <a:r>
              <a:rPr lang="fr-FR" sz="1500" dirty="0" err="1"/>
              <a:t>Created</a:t>
            </a:r>
            <a:r>
              <a:rPr lang="fr-FR" sz="1500" dirty="0"/>
              <a:t> in 2010</a:t>
            </a:r>
          </a:p>
          <a:p>
            <a:pPr lvl="1"/>
            <a:r>
              <a:rPr lang="fr-FR" sz="1500" dirty="0"/>
              <a:t>An association and an </a:t>
            </a:r>
            <a:r>
              <a:rPr lang="en-US" sz="1500" dirty="0"/>
              <a:t>investment tool.</a:t>
            </a:r>
            <a:endParaRPr lang="fr-FR" sz="1500" dirty="0"/>
          </a:p>
          <a:p>
            <a:pPr lvl="2"/>
            <a:r>
              <a:rPr lang="fr-FR" dirty="0"/>
              <a:t>32 local </a:t>
            </a:r>
            <a:r>
              <a:rPr lang="fr-FR" dirty="0" err="1"/>
              <a:t>project</a:t>
            </a:r>
            <a:r>
              <a:rPr lang="fr-FR" dirty="0"/>
              <a:t> </a:t>
            </a:r>
            <a:r>
              <a:rPr lang="fr-FR" dirty="0" err="1"/>
              <a:t>financed</a:t>
            </a:r>
            <a:endParaRPr lang="fr-FR" dirty="0"/>
          </a:p>
          <a:p>
            <a:pPr lvl="2"/>
            <a:r>
              <a:rPr lang="fr-FR" dirty="0"/>
              <a:t>4785 </a:t>
            </a:r>
            <a:r>
              <a:rPr lang="fr-FR" dirty="0" err="1"/>
              <a:t>citizen</a:t>
            </a:r>
            <a:r>
              <a:rPr lang="fr-FR" dirty="0"/>
              <a:t> </a:t>
            </a:r>
            <a:r>
              <a:rPr lang="fr-FR" dirty="0" err="1"/>
              <a:t>shareholder</a:t>
            </a:r>
            <a:endParaRPr lang="fr-FR" dirty="0"/>
          </a:p>
          <a:p>
            <a:pPr lvl="2"/>
            <a:r>
              <a:rPr lang="fr-FR" dirty="0"/>
              <a:t>12 Millions euros </a:t>
            </a:r>
            <a:r>
              <a:rPr lang="fr-FR" dirty="0" err="1"/>
              <a:t>collected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</p:txBody>
      </p:sp>
      <p:sp>
        <p:nvSpPr>
          <p:cNvPr id="4" name="AutoShape 2" descr="Image result for energie partagee logo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https://je-souscris.energie-partagee.org/assets/Project/_resampled/CropboxedImage300300-EP-Logo-sec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8262" y="398335"/>
            <a:ext cx="1349092" cy="13490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703" y="2060777"/>
            <a:ext cx="4794143" cy="210183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031530" y="4244332"/>
            <a:ext cx="26592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   Promote </a:t>
            </a:r>
            <a:r>
              <a:rPr lang="en-US" sz="1200" dirty="0" smtClean="0"/>
              <a:t>cooperative model.</a:t>
            </a:r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Advice </a:t>
            </a:r>
            <a:r>
              <a:rPr lang="en-US" sz="1200" dirty="0"/>
              <a:t>and support the project </a:t>
            </a:r>
            <a:r>
              <a:rPr lang="en-US" sz="1200" dirty="0" smtClean="0"/>
              <a:t>promoter.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Keep the network lively.</a:t>
            </a:r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Raise awareness among </a:t>
            </a:r>
            <a:r>
              <a:rPr lang="en-US" sz="1200" dirty="0" smtClean="0"/>
              <a:t>local </a:t>
            </a:r>
            <a:r>
              <a:rPr lang="en-US" sz="1200" dirty="0" smtClean="0"/>
              <a:t>collectivities </a:t>
            </a:r>
            <a:r>
              <a:rPr lang="en-US" sz="1200" dirty="0"/>
              <a:t>for the development of new civic energetic </a:t>
            </a:r>
            <a:r>
              <a:rPr lang="en-US" sz="1200" dirty="0" smtClean="0"/>
              <a:t>policies.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Guarantee </a:t>
            </a:r>
            <a:r>
              <a:rPr lang="en-US" sz="1200" dirty="0" smtClean="0"/>
              <a:t>the respect of the charter.</a:t>
            </a:r>
            <a:endParaRPr lang="en-US" sz="1200" dirty="0"/>
          </a:p>
        </p:txBody>
      </p:sp>
      <p:sp>
        <p:nvSpPr>
          <p:cNvPr id="10" name="ZoneTexte 9"/>
          <p:cNvSpPr txBox="1"/>
          <p:nvPr/>
        </p:nvSpPr>
        <p:spPr>
          <a:xfrm>
            <a:off x="9156593" y="4360110"/>
            <a:ext cx="2551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</a:t>
            </a:r>
            <a:r>
              <a:rPr lang="en-US" sz="1200" dirty="0" smtClean="0"/>
              <a:t>ollect fund</a:t>
            </a:r>
          </a:p>
          <a:p>
            <a:pPr marL="285750" indent="-285750" algn="ctr">
              <a:buFontTx/>
              <a:buChar char="-"/>
            </a:pPr>
            <a:endParaRPr lang="en-US" sz="1200" dirty="0" smtClean="0"/>
          </a:p>
          <a:p>
            <a:pPr algn="ctr"/>
            <a:r>
              <a:rPr lang="en-US" sz="1200" dirty="0"/>
              <a:t>E</a:t>
            </a:r>
            <a:r>
              <a:rPr lang="en-US" sz="1200" dirty="0" smtClean="0"/>
              <a:t>valuate </a:t>
            </a:r>
            <a:r>
              <a:rPr lang="en-US" sz="1200" dirty="0"/>
              <a:t>the project and </a:t>
            </a:r>
            <a:r>
              <a:rPr lang="en-US" sz="1200" dirty="0" smtClean="0"/>
              <a:t>its financial </a:t>
            </a:r>
            <a:r>
              <a:rPr lang="en-US" sz="1200" dirty="0" smtClean="0"/>
              <a:t>needs</a:t>
            </a:r>
          </a:p>
          <a:p>
            <a:pPr marL="285750" indent="-285750" algn="ctr">
              <a:buFontTx/>
              <a:buChar char="-"/>
            </a:pPr>
            <a:endParaRPr lang="en-US" sz="1200" dirty="0" smtClean="0"/>
          </a:p>
          <a:p>
            <a:pPr algn="ctr"/>
            <a:r>
              <a:rPr lang="en-US" sz="1200" dirty="0"/>
              <a:t>P</a:t>
            </a:r>
            <a:r>
              <a:rPr lang="en-US" sz="1200" dirty="0" smtClean="0"/>
              <a:t>rovide </a:t>
            </a:r>
            <a:r>
              <a:rPr lang="en-US" sz="1200" dirty="0"/>
              <a:t>the fund for the selected </a:t>
            </a:r>
            <a:r>
              <a:rPr lang="en-US" sz="1200" dirty="0" smtClean="0"/>
              <a:t>project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Follow up </a:t>
            </a:r>
            <a:r>
              <a:rPr lang="en-US" sz="1200" dirty="0"/>
              <a:t>the project.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07975" y="5336938"/>
            <a:ext cx="54646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    </a:t>
            </a:r>
            <a:r>
              <a:rPr lang="en-US" sz="1700" dirty="0" smtClean="0"/>
              <a:t>Project example: </a:t>
            </a:r>
            <a:r>
              <a:rPr lang="en-US" sz="1700" dirty="0" err="1" smtClean="0"/>
              <a:t>Atout</a:t>
            </a:r>
            <a:r>
              <a:rPr lang="en-US" sz="1700" dirty="0" smtClean="0"/>
              <a:t> Vent , after 6 years of studies, </a:t>
            </a:r>
            <a:r>
              <a:rPr lang="en-US" sz="1700" dirty="0" smtClean="0"/>
              <a:t>fund-raising and a lot of work; 3/5 </a:t>
            </a:r>
            <a:r>
              <a:rPr lang="en-US" sz="1700" dirty="0" smtClean="0"/>
              <a:t>wind turbine </a:t>
            </a:r>
            <a:r>
              <a:rPr lang="en-US" sz="1700" dirty="0" smtClean="0"/>
              <a:t>were ready</a:t>
            </a:r>
            <a:r>
              <a:rPr lang="en-US" sz="1700" dirty="0" smtClean="0"/>
              <a:t>. At the end, the park </a:t>
            </a:r>
            <a:r>
              <a:rPr lang="en-US" sz="1700" dirty="0" smtClean="0"/>
              <a:t>provided </a:t>
            </a:r>
            <a:r>
              <a:rPr lang="en-US" sz="1700" dirty="0" smtClean="0"/>
              <a:t>enough electricity for 7100 home.</a:t>
            </a:r>
          </a:p>
          <a:p>
            <a:endParaRPr lang="en-US" sz="1600" dirty="0" smtClean="0"/>
          </a:p>
        </p:txBody>
      </p:sp>
      <p:sp>
        <p:nvSpPr>
          <p:cNvPr id="12" name="Flèche droite 11"/>
          <p:cNvSpPr/>
          <p:nvPr/>
        </p:nvSpPr>
        <p:spPr>
          <a:xfrm>
            <a:off x="374110" y="5429502"/>
            <a:ext cx="172529" cy="1536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EPV  </a:t>
            </a:r>
            <a:r>
              <a:rPr lang="fr-FR" dirty="0"/>
              <a:t>/ I-ENER / Les 7 </a:t>
            </a:r>
            <a:r>
              <a:rPr lang="fr-FR" dirty="0" smtClean="0"/>
              <a:t>Vents</a:t>
            </a:r>
            <a:endParaRPr lang="en-US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4220" y="2339991"/>
            <a:ext cx="3113967" cy="1510274"/>
          </a:xfrm>
        </p:spPr>
      </p:pic>
      <p:pic>
        <p:nvPicPr>
          <p:cNvPr id="3074" name="Picture 2" descr="Image result for Epv pays de vila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029" y="2751826"/>
            <a:ext cx="2669413" cy="893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ville.hendaye.com/wp-content/uploads/2016/11/EnvDD_-i_ener_logo_ok1-300x17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579" y="2154814"/>
            <a:ext cx="28575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164811" y="3953782"/>
            <a:ext cx="36066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EPV was an association, </a:t>
            </a:r>
            <a:r>
              <a:rPr lang="en-US" dirty="0" smtClean="0"/>
              <a:t>changed </a:t>
            </a:r>
            <a:r>
              <a:rPr lang="en-US" dirty="0" smtClean="0"/>
              <a:t>it status to cooperative in 2005. The association </a:t>
            </a:r>
            <a:r>
              <a:rPr lang="en-US" dirty="0" smtClean="0"/>
              <a:t>is the origin of</a:t>
            </a:r>
            <a:r>
              <a:rPr lang="en-US" dirty="0" smtClean="0"/>
              <a:t> </a:t>
            </a:r>
            <a:r>
              <a:rPr lang="en-US" dirty="0" smtClean="0"/>
              <a:t>the project </a:t>
            </a:r>
            <a:r>
              <a:rPr lang="en-US" dirty="0" err="1" smtClean="0"/>
              <a:t>Begawatt</a:t>
            </a:r>
            <a:r>
              <a:rPr lang="en-US" dirty="0"/>
              <a:t>,</a:t>
            </a:r>
            <a:r>
              <a:rPr lang="en-US" dirty="0" smtClean="0"/>
              <a:t> that is one </a:t>
            </a:r>
            <a:r>
              <a:rPr lang="en-US" dirty="0" smtClean="0"/>
              <a:t>of the first idea to create a </a:t>
            </a:r>
            <a:r>
              <a:rPr lang="en-US" dirty="0" smtClean="0"/>
              <a:t>wind-turbine </a:t>
            </a:r>
            <a:r>
              <a:rPr lang="en-US" dirty="0" smtClean="0"/>
              <a:t>cooperative park, </a:t>
            </a:r>
            <a:r>
              <a:rPr lang="en-US" dirty="0" smtClean="0"/>
              <a:t>which involve </a:t>
            </a:r>
            <a:r>
              <a:rPr lang="en-US" dirty="0" smtClean="0"/>
              <a:t>4 </a:t>
            </a:r>
            <a:r>
              <a:rPr lang="en-US" dirty="0" smtClean="0"/>
              <a:t>wind </a:t>
            </a:r>
            <a:r>
              <a:rPr lang="en-US" dirty="0" smtClean="0"/>
              <a:t>turbine.</a:t>
            </a:r>
            <a:endParaRPr lang="fr-FR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ZoneTexte 7"/>
          <p:cNvSpPr txBox="1"/>
          <p:nvPr/>
        </p:nvSpPr>
        <p:spPr>
          <a:xfrm>
            <a:off x="4382579" y="3953782"/>
            <a:ext cx="2954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i</a:t>
            </a:r>
            <a:r>
              <a:rPr lang="en-US" dirty="0"/>
              <a:t>-ENER is a cooperative created in October 2014 </a:t>
            </a:r>
            <a:r>
              <a:rPr lang="en-US" dirty="0" smtClean="0"/>
              <a:t>because </a:t>
            </a:r>
            <a:r>
              <a:rPr lang="en-US" dirty="0" smtClean="0"/>
              <a:t>founder realized </a:t>
            </a:r>
            <a:r>
              <a:rPr lang="en-US" dirty="0"/>
              <a:t>99% of </a:t>
            </a:r>
            <a:r>
              <a:rPr lang="en-US" dirty="0" smtClean="0"/>
              <a:t>energies </a:t>
            </a:r>
            <a:r>
              <a:rPr lang="en-US" dirty="0"/>
              <a:t>in the </a:t>
            </a:r>
            <a:r>
              <a:rPr lang="en-US" dirty="0" smtClean="0"/>
              <a:t>south-west of France </a:t>
            </a:r>
            <a:r>
              <a:rPr lang="en-US" dirty="0" smtClean="0"/>
              <a:t>were imported</a:t>
            </a:r>
            <a:r>
              <a:rPr lang="en-US" dirty="0"/>
              <a:t>. </a:t>
            </a:r>
            <a:r>
              <a:rPr lang="en-US" dirty="0" smtClean="0"/>
              <a:t>Now, I-</a:t>
            </a:r>
            <a:r>
              <a:rPr lang="en-US" dirty="0" err="1" smtClean="0"/>
              <a:t>Ener</a:t>
            </a:r>
            <a:r>
              <a:rPr lang="en-US" dirty="0" smtClean="0"/>
              <a:t> either starts or follows </a:t>
            </a:r>
            <a:r>
              <a:rPr lang="en-US" dirty="0" smtClean="0"/>
              <a:t>up different projects.</a:t>
            </a:r>
            <a:endParaRPr lang="en-US" dirty="0"/>
          </a:p>
        </p:txBody>
      </p:sp>
      <p:sp>
        <p:nvSpPr>
          <p:cNvPr id="9" name="ZoneTexte 8"/>
          <p:cNvSpPr txBox="1"/>
          <p:nvPr/>
        </p:nvSpPr>
        <p:spPr>
          <a:xfrm>
            <a:off x="8639521" y="3953782"/>
            <a:ext cx="32433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Les 7 Vents </a:t>
            </a:r>
            <a:r>
              <a:rPr lang="en-US" dirty="0" smtClean="0"/>
              <a:t>is created </a:t>
            </a:r>
            <a:r>
              <a:rPr lang="en-US" dirty="0"/>
              <a:t>in 1992 </a:t>
            </a:r>
            <a:r>
              <a:rPr lang="en-US" dirty="0" smtClean="0"/>
              <a:t>as an association, </a:t>
            </a:r>
            <a:r>
              <a:rPr lang="en-US" dirty="0"/>
              <a:t>until </a:t>
            </a:r>
            <a:r>
              <a:rPr lang="en-US" dirty="0" smtClean="0"/>
              <a:t>2005, then it </a:t>
            </a:r>
            <a:r>
              <a:rPr lang="en-US" dirty="0"/>
              <a:t>became </a:t>
            </a:r>
            <a:r>
              <a:rPr lang="en-US" dirty="0" smtClean="0"/>
              <a:t>a </a:t>
            </a:r>
            <a:r>
              <a:rPr lang="en-US" dirty="0"/>
              <a:t>cooperative. Since </a:t>
            </a:r>
            <a:r>
              <a:rPr lang="en-US" dirty="0" smtClean="0"/>
              <a:t>1998, </a:t>
            </a:r>
            <a:r>
              <a:rPr lang="en-US" dirty="0"/>
              <a:t>27 000 people </a:t>
            </a:r>
            <a:r>
              <a:rPr lang="en-US" dirty="0" smtClean="0"/>
              <a:t>have been </a:t>
            </a:r>
            <a:r>
              <a:rPr lang="en-US" dirty="0"/>
              <a:t>impacted by the </a:t>
            </a:r>
            <a:r>
              <a:rPr lang="en-US" dirty="0" smtClean="0"/>
              <a:t>advices </a:t>
            </a:r>
            <a:r>
              <a:rPr lang="en-US" dirty="0"/>
              <a:t>of </a:t>
            </a:r>
            <a:r>
              <a:rPr lang="en-US" dirty="0" smtClean="0"/>
              <a:t> Les 7 vents.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6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en-US" dirty="0" err="1" smtClean="0"/>
              <a:t>xample</a:t>
            </a:r>
            <a:r>
              <a:rPr lang="en-US" dirty="0" smtClean="0"/>
              <a:t> of projects - </a:t>
            </a:r>
            <a:r>
              <a:rPr lang="en-US" dirty="0" err="1" smtClean="0"/>
              <a:t>Begawatt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7509" y="2366102"/>
            <a:ext cx="9144798" cy="33273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Context </a:t>
            </a:r>
          </a:p>
          <a:p>
            <a:pPr lvl="2"/>
            <a:r>
              <a:rPr lang="en-US" dirty="0"/>
              <a:t>2002 : A couple </a:t>
            </a:r>
            <a:r>
              <a:rPr lang="en-US" dirty="0" smtClean="0"/>
              <a:t>checks </a:t>
            </a:r>
            <a:r>
              <a:rPr lang="en-US" dirty="0"/>
              <a:t>if it’s possible to put a wind turbine in their garden to contribute to the production of renewable energy.</a:t>
            </a:r>
          </a:p>
          <a:p>
            <a:pPr lvl="2"/>
            <a:r>
              <a:rPr lang="fr-FR" dirty="0"/>
              <a:t>2003 : </a:t>
            </a:r>
            <a:r>
              <a:rPr lang="en-US" dirty="0"/>
              <a:t>The association </a:t>
            </a:r>
            <a:r>
              <a:rPr lang="en-US" dirty="0" err="1"/>
              <a:t>Eolienne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Pays de </a:t>
            </a:r>
            <a:r>
              <a:rPr lang="en-US" dirty="0" err="1"/>
              <a:t>Vilaine</a:t>
            </a:r>
            <a:r>
              <a:rPr lang="en-US" dirty="0"/>
              <a:t> is </a:t>
            </a:r>
            <a:r>
              <a:rPr lang="en-US" dirty="0" smtClean="0"/>
              <a:t>created with the help of 100 </a:t>
            </a:r>
            <a:r>
              <a:rPr lang="fr-FR" dirty="0"/>
              <a:t>people.</a:t>
            </a:r>
            <a:endParaRPr lang="en-US" dirty="0"/>
          </a:p>
          <a:p>
            <a:pPr lvl="2"/>
            <a:r>
              <a:rPr lang="fr-FR" dirty="0"/>
              <a:t>2005 </a:t>
            </a:r>
            <a:r>
              <a:rPr lang="en-US" dirty="0"/>
              <a:t>: 2 different places are found.</a:t>
            </a:r>
          </a:p>
          <a:p>
            <a:endParaRPr lang="fr-FR" dirty="0" smtClean="0"/>
          </a:p>
          <a:p>
            <a:r>
              <a:rPr lang="fr-FR" dirty="0" err="1"/>
              <a:t>From</a:t>
            </a:r>
            <a:r>
              <a:rPr lang="fr-FR" dirty="0"/>
              <a:t> 2005 to 2013 </a:t>
            </a:r>
          </a:p>
          <a:p>
            <a:pPr lvl="2"/>
            <a:r>
              <a:rPr lang="fr-FR" dirty="0"/>
              <a:t>1 - </a:t>
            </a:r>
            <a:r>
              <a:rPr lang="en-US" dirty="0"/>
              <a:t>Pre-diagnosis..............................................................................................................8 to 12 month</a:t>
            </a:r>
          </a:p>
          <a:p>
            <a:pPr lvl="2"/>
            <a:r>
              <a:rPr lang="en-US" dirty="0"/>
              <a:t>2 - Incorporation of the file of the building permit; impact study, wind study</a:t>
            </a:r>
            <a:r>
              <a:rPr lang="en-US" dirty="0" smtClean="0"/>
              <a:t>........ 2 </a:t>
            </a:r>
            <a:r>
              <a:rPr lang="en-US" dirty="0"/>
              <a:t>to 3 years </a:t>
            </a:r>
          </a:p>
          <a:p>
            <a:pPr lvl="2"/>
            <a:r>
              <a:rPr lang="en-US" dirty="0"/>
              <a:t>3 – Submission of the ask................................................................................................1 to 3 years</a:t>
            </a:r>
          </a:p>
          <a:p>
            <a:pPr lvl="2"/>
            <a:r>
              <a:rPr lang="en-US" dirty="0"/>
              <a:t>4 – Financial arrangement and building......................................................................</a:t>
            </a:r>
            <a:r>
              <a:rPr lang="fr-FR" dirty="0"/>
              <a:t>1 to 2 </a:t>
            </a:r>
            <a:r>
              <a:rPr lang="en-US" dirty="0"/>
              <a:t>years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5124" name="Picture 4" descr="Image result for eolienne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4599" y="1417638"/>
            <a:ext cx="1207399" cy="2293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9906880" y="3809143"/>
            <a:ext cx="2950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Built</a:t>
            </a:r>
            <a:r>
              <a:rPr lang="fr-FR" sz="1400" dirty="0" smtClean="0">
                <a:solidFill>
                  <a:schemeClr val="accent2">
                    <a:lumMod val="50000"/>
                  </a:schemeClr>
                </a:solidFill>
              </a:rPr>
              <a:t> : 2014</a:t>
            </a: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Park : 4 machines</a:t>
            </a: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Providing for 8000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houses </a:t>
            </a:r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accent2">
                    <a:lumMod val="50000"/>
                  </a:schemeClr>
                </a:solidFill>
              </a:rPr>
              <a:t>Cost : 12M </a:t>
            </a:r>
            <a:r>
              <a:rPr lang="en-US" sz="1400" dirty="0">
                <a:solidFill>
                  <a:schemeClr val="accent2">
                    <a:lumMod val="50000"/>
                  </a:schemeClr>
                </a:solidFill>
              </a:rPr>
              <a:t>euros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6134" y="5779700"/>
            <a:ext cx="10803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outcomes :   -  Importance of </a:t>
            </a:r>
            <a:r>
              <a:rPr lang="en-US" dirty="0"/>
              <a:t>regional </a:t>
            </a:r>
            <a:r>
              <a:rPr lang="en-US" dirty="0" smtClean="0"/>
              <a:t>investment  - Establishment of partnership</a:t>
            </a:r>
          </a:p>
          <a:p>
            <a:r>
              <a:rPr lang="fr-FR" dirty="0"/>
              <a:t>	</a:t>
            </a:r>
            <a:r>
              <a:rPr lang="fr-FR" dirty="0" smtClean="0"/>
              <a:t>			 -  </a:t>
            </a:r>
            <a:r>
              <a:rPr lang="en-US" dirty="0" smtClean="0"/>
              <a:t>Having a follow up by a human resource dedicated to the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</a:t>
            </a:r>
            <a:r>
              <a:rPr lang="en-US" dirty="0" err="1" smtClean="0"/>
              <a:t>xample</a:t>
            </a:r>
            <a:r>
              <a:rPr lang="en-US" dirty="0" smtClean="0"/>
              <a:t> of projects – Luc-Sur-Aude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134" y="2373722"/>
            <a:ext cx="9144798" cy="3327334"/>
          </a:xfrm>
        </p:spPr>
        <p:txBody>
          <a:bodyPr>
            <a:normAutofit/>
          </a:bodyPr>
          <a:lstStyle/>
          <a:p>
            <a:r>
              <a:rPr lang="en-US" dirty="0" smtClean="0"/>
              <a:t>Context </a:t>
            </a:r>
          </a:p>
          <a:p>
            <a:pPr lvl="2"/>
            <a:r>
              <a:rPr lang="en-US" dirty="0" smtClean="0"/>
              <a:t>2004:  a few </a:t>
            </a:r>
            <a:r>
              <a:rPr lang="en-US" dirty="0" smtClean="0"/>
              <a:t>developers </a:t>
            </a:r>
            <a:r>
              <a:rPr lang="en-US" dirty="0" smtClean="0"/>
              <a:t>ask to the city to develop a photovoltaic park because the exposition was </a:t>
            </a:r>
            <a:r>
              <a:rPr lang="en-US" dirty="0" smtClean="0"/>
              <a:t>beneficial </a:t>
            </a:r>
            <a:r>
              <a:rPr lang="en-US" dirty="0" smtClean="0"/>
              <a:t>for the solar panel.</a:t>
            </a:r>
          </a:p>
          <a:p>
            <a:pPr lvl="2"/>
            <a:r>
              <a:rPr lang="en-US" dirty="0" smtClean="0"/>
              <a:t>Between 2008 and 2012 the municipality </a:t>
            </a:r>
            <a:r>
              <a:rPr lang="en-US" dirty="0" smtClean="0"/>
              <a:t>carried </a:t>
            </a:r>
            <a:r>
              <a:rPr lang="en-US" dirty="0" smtClean="0"/>
              <a:t>the project.</a:t>
            </a:r>
          </a:p>
          <a:p>
            <a:pPr lvl="2"/>
            <a:r>
              <a:rPr lang="en-US" dirty="0" smtClean="0"/>
              <a:t>In 2012 after environmental research, the place </a:t>
            </a:r>
            <a:r>
              <a:rPr lang="en-US" dirty="0" smtClean="0"/>
              <a:t>was finally found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During this time, seeing the project not moving, the idea of Eco-citizen participation </a:t>
            </a:r>
            <a:r>
              <a:rPr lang="en-US" dirty="0" smtClean="0"/>
              <a:t>appeared.</a:t>
            </a:r>
            <a:endParaRPr lang="en-US" dirty="0" smtClean="0"/>
          </a:p>
          <a:p>
            <a:pPr lvl="2"/>
            <a:r>
              <a:rPr lang="fr-FR" dirty="0" smtClean="0"/>
              <a:t>In 2015, </a:t>
            </a:r>
            <a:r>
              <a:rPr lang="en-US" dirty="0"/>
              <a:t>the region Languedoc-Roussillon call </a:t>
            </a:r>
            <a:r>
              <a:rPr lang="en-US" dirty="0" smtClean="0"/>
              <a:t>a request for proposal to </a:t>
            </a:r>
            <a:r>
              <a:rPr lang="en-US" dirty="0"/>
              <a:t>create </a:t>
            </a:r>
            <a:r>
              <a:rPr lang="en-US" dirty="0" smtClean="0"/>
              <a:t>a innovative </a:t>
            </a:r>
            <a:r>
              <a:rPr lang="en-US" dirty="0" err="1" smtClean="0"/>
              <a:t>mecasism</a:t>
            </a:r>
            <a:r>
              <a:rPr lang="en-US" dirty="0" smtClean="0"/>
              <a:t> covering </a:t>
            </a:r>
            <a:r>
              <a:rPr lang="en-US" dirty="0"/>
              <a:t>the approach of financial citizen participation and to give 1euros per citizen  participating to the project.</a:t>
            </a:r>
            <a:endParaRPr lang="en-US" dirty="0" smtClean="0"/>
          </a:p>
          <a:p>
            <a:pPr lvl="2"/>
            <a:r>
              <a:rPr lang="fr-FR" dirty="0" smtClean="0"/>
              <a:t>In April 2017, 255 000 euros have been </a:t>
            </a:r>
            <a:r>
              <a:rPr lang="fr-FR" dirty="0" err="1" smtClean="0"/>
              <a:t>collected</a:t>
            </a:r>
            <a:r>
              <a:rPr lang="fr-FR" dirty="0" smtClean="0"/>
              <a:t>.</a:t>
            </a:r>
            <a:endParaRPr lang="en-US" dirty="0"/>
          </a:p>
        </p:txBody>
      </p:sp>
      <p:sp>
        <p:nvSpPr>
          <p:cNvPr id="5" name="ZoneTexte 4"/>
          <p:cNvSpPr txBox="1"/>
          <p:nvPr/>
        </p:nvSpPr>
        <p:spPr>
          <a:xfrm>
            <a:off x="9773148" y="3678196"/>
            <a:ext cx="2517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92D050"/>
                </a:solidFill>
              </a:rPr>
              <a:t>Finish : </a:t>
            </a:r>
            <a:r>
              <a:rPr lang="fr-FR" sz="1400" dirty="0" err="1" smtClean="0">
                <a:solidFill>
                  <a:srgbClr val="92D050"/>
                </a:solidFill>
              </a:rPr>
              <a:t>September</a:t>
            </a:r>
            <a:r>
              <a:rPr lang="fr-FR" sz="1400" dirty="0" smtClean="0">
                <a:solidFill>
                  <a:srgbClr val="92D050"/>
                </a:solidFill>
              </a:rPr>
              <a:t> 2017</a:t>
            </a:r>
            <a:endParaRPr lang="fr-FR" sz="1400" dirty="0">
              <a:solidFill>
                <a:srgbClr val="92D050"/>
              </a:solidFill>
            </a:endParaRPr>
          </a:p>
          <a:p>
            <a:r>
              <a:rPr lang="en-US" sz="1400" dirty="0" smtClean="0">
                <a:solidFill>
                  <a:srgbClr val="92D050"/>
                </a:solidFill>
              </a:rPr>
              <a:t>Providing energy for 80 homes</a:t>
            </a:r>
          </a:p>
          <a:p>
            <a:r>
              <a:rPr lang="fr-FR" sz="1400" dirty="0" err="1" smtClean="0">
                <a:solidFill>
                  <a:srgbClr val="92D050"/>
                </a:solidFill>
              </a:rPr>
              <a:t>Cost</a:t>
            </a:r>
            <a:r>
              <a:rPr lang="fr-FR" sz="1400" dirty="0" smtClean="0">
                <a:solidFill>
                  <a:srgbClr val="92D050"/>
                </a:solidFill>
              </a:rPr>
              <a:t> : 350 000 euros</a:t>
            </a:r>
            <a:endParaRPr lang="en-US" sz="1400" dirty="0">
              <a:solidFill>
                <a:srgbClr val="92D05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76134" y="5985024"/>
            <a:ext cx="1080369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outcomes :    - participation </a:t>
            </a:r>
            <a:r>
              <a:rPr lang="en-US" sz="1600" dirty="0"/>
              <a:t>of local </a:t>
            </a:r>
            <a:r>
              <a:rPr lang="en-US" sz="1600" dirty="0" smtClean="0"/>
              <a:t>authority </a:t>
            </a:r>
            <a:r>
              <a:rPr lang="en-US" sz="1600" dirty="0"/>
              <a:t>is really important </a:t>
            </a:r>
            <a:endParaRPr lang="en-US" sz="1600" dirty="0" smtClean="0"/>
          </a:p>
          <a:p>
            <a:r>
              <a:rPr lang="en-US" sz="1600" dirty="0"/>
              <a:t>	</a:t>
            </a:r>
            <a:r>
              <a:rPr lang="en-US" sz="1600" dirty="0" smtClean="0"/>
              <a:t>		      - the communication </a:t>
            </a:r>
            <a:r>
              <a:rPr lang="en-US" sz="1600" dirty="0"/>
              <a:t>with local people is a </a:t>
            </a:r>
            <a:r>
              <a:rPr lang="en-US" sz="1600" dirty="0" smtClean="0"/>
              <a:t>must. </a:t>
            </a:r>
            <a:r>
              <a:rPr lang="fr-FR" sz="1600" dirty="0"/>
              <a:t>	</a:t>
            </a:r>
            <a:r>
              <a:rPr lang="fr-FR" dirty="0" smtClean="0"/>
              <a:t>	</a:t>
            </a:r>
            <a:endParaRPr lang="en-US" dirty="0"/>
          </a:p>
        </p:txBody>
      </p:sp>
      <p:pic>
        <p:nvPicPr>
          <p:cNvPr id="1026" name="Picture 2" descr="http://www.grazpp.com/wp-content/uploads/2017/04/solar-panel-icon-268x3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6373" y="1332080"/>
            <a:ext cx="1861066" cy="20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86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INNOVATIONS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092249"/>
          </a:xfrm>
        </p:spPr>
        <p:txBody>
          <a:bodyPr>
            <a:normAutofit/>
          </a:bodyPr>
          <a:lstStyle/>
          <a:p>
            <a:r>
              <a:rPr lang="fr-FR" dirty="0" smtClean="0"/>
              <a:t>Communication : </a:t>
            </a:r>
            <a:endParaRPr lang="fr-FR" dirty="0"/>
          </a:p>
          <a:p>
            <a:pPr lvl="2"/>
            <a:r>
              <a:rPr lang="en-US" dirty="0"/>
              <a:t>Brochure adapted like a comic to raise awareness </a:t>
            </a:r>
            <a:r>
              <a:rPr lang="en-US" dirty="0" smtClean="0"/>
              <a:t>towards </a:t>
            </a:r>
            <a:r>
              <a:rPr lang="en-US" dirty="0" smtClean="0"/>
              <a:t>renewable energies </a:t>
            </a:r>
            <a:r>
              <a:rPr lang="en-US" dirty="0"/>
              <a:t>among </a:t>
            </a:r>
            <a:r>
              <a:rPr lang="en-US" dirty="0" smtClean="0"/>
              <a:t>people, such in public events. </a:t>
            </a:r>
          </a:p>
          <a:p>
            <a:pPr lvl="2"/>
            <a:r>
              <a:rPr lang="en-US" dirty="0" smtClean="0"/>
              <a:t>A film is sho</a:t>
            </a:r>
            <a:r>
              <a:rPr lang="en-US" dirty="0" smtClean="0"/>
              <a:t>t right after an innovation project has finished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Juridical</a:t>
            </a:r>
            <a:r>
              <a:rPr lang="fr-FR" dirty="0" smtClean="0"/>
              <a:t> : </a:t>
            </a:r>
          </a:p>
          <a:p>
            <a:pPr lvl="2"/>
            <a:r>
              <a:rPr lang="fr-FR" dirty="0" smtClean="0"/>
              <a:t>Lobbying </a:t>
            </a:r>
            <a:r>
              <a:rPr lang="fr-FR" dirty="0" smtClean="0"/>
              <a:t>at the time of </a:t>
            </a:r>
            <a:r>
              <a:rPr lang="en-US" dirty="0" smtClean="0"/>
              <a:t>writing of a decree </a:t>
            </a:r>
            <a:r>
              <a:rPr lang="fr-FR" dirty="0" smtClean="0"/>
              <a:t>by the state.</a:t>
            </a:r>
            <a:endParaRPr lang="en-US" dirty="0" smtClean="0"/>
          </a:p>
          <a:p>
            <a:r>
              <a:rPr lang="en-US" dirty="0" smtClean="0"/>
              <a:t>Research</a:t>
            </a:r>
            <a:r>
              <a:rPr lang="fr-FR" dirty="0" smtClean="0"/>
              <a:t> : </a:t>
            </a:r>
          </a:p>
          <a:p>
            <a:pPr lvl="2"/>
            <a:r>
              <a:rPr lang="en-US" dirty="0" smtClean="0"/>
              <a:t>Develop a </a:t>
            </a:r>
            <a:r>
              <a:rPr lang="en-US" dirty="0" smtClean="0"/>
              <a:t>branch of studies </a:t>
            </a:r>
            <a:r>
              <a:rPr lang="en-US" dirty="0" smtClean="0"/>
              <a:t>which </a:t>
            </a:r>
            <a:r>
              <a:rPr lang="en-US" dirty="0"/>
              <a:t>can </a:t>
            </a:r>
            <a:r>
              <a:rPr lang="en-US" dirty="0" smtClean="0"/>
              <a:t>help studies financially, </a:t>
            </a:r>
            <a:r>
              <a:rPr lang="en-US" dirty="0" smtClean="0"/>
              <a:t>with the </a:t>
            </a:r>
            <a:r>
              <a:rPr lang="en-US" dirty="0"/>
              <a:t>aim to reduce the risk </a:t>
            </a:r>
            <a:r>
              <a:rPr lang="en-US" dirty="0" smtClean="0"/>
              <a:t>of failure </a:t>
            </a:r>
            <a:r>
              <a:rPr lang="en-US" dirty="0"/>
              <a:t>of </a:t>
            </a:r>
            <a:r>
              <a:rPr lang="en-US" dirty="0" smtClean="0"/>
              <a:t>a project</a:t>
            </a:r>
            <a:r>
              <a:rPr lang="en-US" dirty="0" smtClean="0"/>
              <a:t>.</a:t>
            </a:r>
            <a:endParaRPr lang="fr-FR" dirty="0" smtClean="0"/>
          </a:p>
          <a:p>
            <a:r>
              <a:rPr lang="en-US" dirty="0" smtClean="0"/>
              <a:t>Teaching</a:t>
            </a:r>
            <a:r>
              <a:rPr lang="fr-FR" dirty="0" smtClean="0"/>
              <a:t> : </a:t>
            </a:r>
          </a:p>
          <a:p>
            <a:pPr lvl="2"/>
            <a:r>
              <a:rPr lang="en-US" dirty="0" smtClean="0"/>
              <a:t>Improving and innovating </a:t>
            </a:r>
            <a:r>
              <a:rPr lang="en-US" dirty="0" smtClean="0"/>
              <a:t>trainings, for example «  how to communicate about citizenship renewable energy project ».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5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is">
  <a:themeElements>
    <a:clrScheme name="Conc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onc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onc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TM03457503[[fn=Concis]]</Template>
  <TotalTime>472</TotalTime>
  <Words>956</Words>
  <Application>Microsoft Office PowerPoint</Application>
  <PresentationFormat>Grand écran</PresentationFormat>
  <Paragraphs>107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2</vt:lpstr>
      <vt:lpstr>Concis</vt:lpstr>
      <vt:lpstr>French Cooperatives</vt:lpstr>
      <vt:lpstr>Emergence of cooperatives in France - 1</vt:lpstr>
      <vt:lpstr>Emergence of cooperatives in France - 2</vt:lpstr>
      <vt:lpstr>ENERCOOP</vt:lpstr>
      <vt:lpstr>ENERGIE PARTAGEE</vt:lpstr>
      <vt:lpstr>EPV  / I-ENER / Les 7 Vents</vt:lpstr>
      <vt:lpstr>Example of projects - Begawatt</vt:lpstr>
      <vt:lpstr>Example of projects – Luc-Sur-Aude</vt:lpstr>
      <vt:lpstr>INNOVATIONS</vt:lpstr>
      <vt:lpstr>European Window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French Cooperatives</dc:title>
  <dc:creator>VALLEAUX Alex</dc:creator>
  <cp:lastModifiedBy>VALLEAUX Alex</cp:lastModifiedBy>
  <cp:revision>42</cp:revision>
  <dcterms:created xsi:type="dcterms:W3CDTF">2017-04-30T12:30:12Z</dcterms:created>
  <dcterms:modified xsi:type="dcterms:W3CDTF">2017-05-01T09:29:11Z</dcterms:modified>
</cp:coreProperties>
</file>